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sldIdLst>
    <p:sldId id="256" r:id="rId2"/>
  </p:sldIdLst>
  <p:sldSz cx="384048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userDrawn="1">
          <p15:clr>
            <a:srgbClr val="A4A3A4"/>
          </p15:clr>
        </p15:guide>
        <p15:guide id="2" pos="120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B2433"/>
    <a:srgbClr val="9D1824"/>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082C90-5B0A-4CE0-9A2B-B680D0D48FB2}" v="32" dt="2022-07-19T16:46:11.30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654"/>
    <p:restoredTop sz="96281"/>
  </p:normalViewPr>
  <p:slideViewPr>
    <p:cSldViewPr snapToGrid="0" snapToObjects="1" showGuides="1">
      <p:cViewPr>
        <p:scale>
          <a:sx n="10" d="100"/>
          <a:sy n="10" d="100"/>
        </p:scale>
        <p:origin x="3014" y="701"/>
      </p:cViewPr>
      <p:guideLst>
        <p:guide orient="horz" pos="12096"/>
        <p:guide pos="12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presProps" Target="presProps.xml"/><Relationship Id="rId7"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son Kleffner" userId="0bed3509-e787-48f4-9a13-47afcd2529d5" providerId="ADAL" clId="{0E082C90-5B0A-4CE0-9A2B-B680D0D48FB2}"/>
    <pc:docChg chg="undo custSel modSld">
      <pc:chgData name="Alison Kleffner" userId="0bed3509-e787-48f4-9a13-47afcd2529d5" providerId="ADAL" clId="{0E082C90-5B0A-4CE0-9A2B-B680D0D48FB2}" dt="2022-07-19T17:21:05.871" v="4500" actId="1076"/>
      <pc:docMkLst>
        <pc:docMk/>
      </pc:docMkLst>
      <pc:sldChg chg="addSp delSp modSp mod">
        <pc:chgData name="Alison Kleffner" userId="0bed3509-e787-48f4-9a13-47afcd2529d5" providerId="ADAL" clId="{0E082C90-5B0A-4CE0-9A2B-B680D0D48FB2}" dt="2022-07-19T17:21:05.871" v="4500" actId="1076"/>
        <pc:sldMkLst>
          <pc:docMk/>
          <pc:sldMk cId="1748772374" sldId="256"/>
        </pc:sldMkLst>
        <pc:spChg chg="mod">
          <ac:chgData name="Alison Kleffner" userId="0bed3509-e787-48f4-9a13-47afcd2529d5" providerId="ADAL" clId="{0E082C90-5B0A-4CE0-9A2B-B680D0D48FB2}" dt="2022-07-19T15:02:40.794" v="4" actId="20577"/>
          <ac:spMkLst>
            <pc:docMk/>
            <pc:sldMk cId="1748772374" sldId="256"/>
            <ac:spMk id="14" creationId="{AADDAD32-565D-9045-8DB1-5C1E0729AE65}"/>
          </ac:spMkLst>
        </pc:spChg>
        <pc:spChg chg="mod">
          <ac:chgData name="Alison Kleffner" userId="0bed3509-e787-48f4-9a13-47afcd2529d5" providerId="ADAL" clId="{0E082C90-5B0A-4CE0-9A2B-B680D0D48FB2}" dt="2022-07-19T15:03:06.202" v="9" actId="20577"/>
          <ac:spMkLst>
            <pc:docMk/>
            <pc:sldMk cId="1748772374" sldId="256"/>
            <ac:spMk id="15" creationId="{17073839-689F-544B-AF01-215451453DFE}"/>
          </ac:spMkLst>
        </pc:spChg>
        <pc:spChg chg="mod">
          <ac:chgData name="Alison Kleffner" userId="0bed3509-e787-48f4-9a13-47afcd2529d5" providerId="ADAL" clId="{0E082C90-5B0A-4CE0-9A2B-B680D0D48FB2}" dt="2022-07-19T15:03:29.966" v="13"/>
          <ac:spMkLst>
            <pc:docMk/>
            <pc:sldMk cId="1748772374" sldId="256"/>
            <ac:spMk id="16" creationId="{AFC04EEE-8A99-404E-A855-0C691B2DA487}"/>
          </ac:spMkLst>
        </pc:spChg>
        <pc:grpChg chg="add mod">
          <ac:chgData name="Alison Kleffner" userId="0bed3509-e787-48f4-9a13-47afcd2529d5" providerId="ADAL" clId="{0E082C90-5B0A-4CE0-9A2B-B680D0D48FB2}" dt="2022-07-19T17:11:23.818" v="4173" actId="164"/>
          <ac:grpSpMkLst>
            <pc:docMk/>
            <pc:sldMk cId="1748772374" sldId="256"/>
            <ac:grpSpMk id="10" creationId="{BEA2536C-5D09-F144-D568-ECBA25214FE4}"/>
          </ac:grpSpMkLst>
        </pc:grpChg>
        <pc:graphicFrameChg chg="mod modGraphic">
          <ac:chgData name="Alison Kleffner" userId="0bed3509-e787-48f4-9a13-47afcd2529d5" providerId="ADAL" clId="{0E082C90-5B0A-4CE0-9A2B-B680D0D48FB2}" dt="2022-07-19T15:57:39.935" v="2160" actId="14100"/>
          <ac:graphicFrameMkLst>
            <pc:docMk/>
            <pc:sldMk cId="1748772374" sldId="256"/>
            <ac:graphicFrameMk id="4" creationId="{680CEB67-5D13-D745-B94C-7A94D27A26C0}"/>
          </ac:graphicFrameMkLst>
        </pc:graphicFrameChg>
        <pc:graphicFrameChg chg="del mod modGraphic">
          <ac:chgData name="Alison Kleffner" userId="0bed3509-e787-48f4-9a13-47afcd2529d5" providerId="ADAL" clId="{0E082C90-5B0A-4CE0-9A2B-B680D0D48FB2}" dt="2022-07-19T16:00:13.924" v="2200" actId="478"/>
          <ac:graphicFrameMkLst>
            <pc:docMk/>
            <pc:sldMk cId="1748772374" sldId="256"/>
            <ac:graphicFrameMk id="5" creationId="{CAF8E194-4D8F-4543-AEE1-F4DA8C770132}"/>
          </ac:graphicFrameMkLst>
        </pc:graphicFrameChg>
        <pc:graphicFrameChg chg="modGraphic">
          <ac:chgData name="Alison Kleffner" userId="0bed3509-e787-48f4-9a13-47afcd2529d5" providerId="ADAL" clId="{0E082C90-5B0A-4CE0-9A2B-B680D0D48FB2}" dt="2022-07-19T17:16:01.432" v="4272" actId="948"/>
          <ac:graphicFrameMkLst>
            <pc:docMk/>
            <pc:sldMk cId="1748772374" sldId="256"/>
            <ac:graphicFrameMk id="6" creationId="{4AF9A610-B743-A14A-A1EB-933C8C477387}"/>
          </ac:graphicFrameMkLst>
        </pc:graphicFrameChg>
        <pc:graphicFrameChg chg="mod modGraphic">
          <ac:chgData name="Alison Kleffner" userId="0bed3509-e787-48f4-9a13-47afcd2529d5" providerId="ADAL" clId="{0E082C90-5B0A-4CE0-9A2B-B680D0D48FB2}" dt="2022-07-19T15:57:07.238" v="2142" actId="14100"/>
          <ac:graphicFrameMkLst>
            <pc:docMk/>
            <pc:sldMk cId="1748772374" sldId="256"/>
            <ac:graphicFrameMk id="7" creationId="{749486CC-0EBB-0B47-AAD8-87C5E18B7CA2}"/>
          </ac:graphicFrameMkLst>
        </pc:graphicFrameChg>
        <pc:graphicFrameChg chg="mod modGraphic">
          <ac:chgData name="Alison Kleffner" userId="0bed3509-e787-48f4-9a13-47afcd2529d5" providerId="ADAL" clId="{0E082C90-5B0A-4CE0-9A2B-B680D0D48FB2}" dt="2022-07-19T15:41:06.166" v="1442" actId="20577"/>
          <ac:graphicFrameMkLst>
            <pc:docMk/>
            <pc:sldMk cId="1748772374" sldId="256"/>
            <ac:graphicFrameMk id="8" creationId="{1B4F9A71-ACFA-C542-A80D-43C948294EFB}"/>
          </ac:graphicFrameMkLst>
        </pc:graphicFrameChg>
        <pc:graphicFrameChg chg="del">
          <ac:chgData name="Alison Kleffner" userId="0bed3509-e787-48f4-9a13-47afcd2529d5" providerId="ADAL" clId="{0E082C90-5B0A-4CE0-9A2B-B680D0D48FB2}" dt="2022-07-19T15:25:56.044" v="923" actId="478"/>
          <ac:graphicFrameMkLst>
            <pc:docMk/>
            <pc:sldMk cId="1748772374" sldId="256"/>
            <ac:graphicFrameMk id="9" creationId="{657A199C-7A43-4F45-973C-7F0FB8F724C1}"/>
          </ac:graphicFrameMkLst>
        </pc:graphicFrameChg>
        <pc:graphicFrameChg chg="mod modGraphic">
          <ac:chgData name="Alison Kleffner" userId="0bed3509-e787-48f4-9a13-47afcd2529d5" providerId="ADAL" clId="{0E082C90-5B0A-4CE0-9A2B-B680D0D48FB2}" dt="2022-07-19T17:13:15.195" v="4219" actId="14100"/>
          <ac:graphicFrameMkLst>
            <pc:docMk/>
            <pc:sldMk cId="1748772374" sldId="256"/>
            <ac:graphicFrameMk id="13" creationId="{52720AD4-341E-EC4C-AD4B-33DC2D7986F4}"/>
          </ac:graphicFrameMkLst>
        </pc:graphicFrameChg>
        <pc:graphicFrameChg chg="add mod modGraphic">
          <ac:chgData name="Alison Kleffner" userId="0bed3509-e787-48f4-9a13-47afcd2529d5" providerId="ADAL" clId="{0E082C90-5B0A-4CE0-9A2B-B680D0D48FB2}" dt="2022-07-19T15:53:40.079" v="1890" actId="2711"/>
          <ac:graphicFrameMkLst>
            <pc:docMk/>
            <pc:sldMk cId="1748772374" sldId="256"/>
            <ac:graphicFrameMk id="17" creationId="{C76AC413-7DC3-F206-A718-22C7C58E3767}"/>
          </ac:graphicFrameMkLst>
        </pc:graphicFrameChg>
        <pc:graphicFrameChg chg="add mod modGraphic">
          <ac:chgData name="Alison Kleffner" userId="0bed3509-e787-48f4-9a13-47afcd2529d5" providerId="ADAL" clId="{0E082C90-5B0A-4CE0-9A2B-B680D0D48FB2}" dt="2022-07-19T17:21:05.871" v="4500" actId="1076"/>
          <ac:graphicFrameMkLst>
            <pc:docMk/>
            <pc:sldMk cId="1748772374" sldId="256"/>
            <ac:graphicFrameMk id="18" creationId="{28205DA9-A437-F3E0-B1CF-E6C162ED9E25}"/>
          </ac:graphicFrameMkLst>
        </pc:graphicFrameChg>
        <pc:graphicFrameChg chg="add mod modGraphic">
          <ac:chgData name="Alison Kleffner" userId="0bed3509-e787-48f4-9a13-47afcd2529d5" providerId="ADAL" clId="{0E082C90-5B0A-4CE0-9A2B-B680D0D48FB2}" dt="2022-07-19T17:12:43.130" v="4204" actId="1036"/>
          <ac:graphicFrameMkLst>
            <pc:docMk/>
            <pc:sldMk cId="1748772374" sldId="256"/>
            <ac:graphicFrameMk id="19" creationId="{C731E1E8-085E-4647-B34C-53647BEEA396}"/>
          </ac:graphicFrameMkLst>
        </pc:graphicFrameChg>
        <pc:graphicFrameChg chg="add del mod">
          <ac:chgData name="Alison Kleffner" userId="0bed3509-e787-48f4-9a13-47afcd2529d5" providerId="ADAL" clId="{0E082C90-5B0A-4CE0-9A2B-B680D0D48FB2}" dt="2022-07-19T15:59:20.285" v="2164" actId="478"/>
          <ac:graphicFrameMkLst>
            <pc:docMk/>
            <pc:sldMk cId="1748772374" sldId="256"/>
            <ac:graphicFrameMk id="20" creationId="{96C4A95B-F872-7925-8577-748B9B5D1F04}"/>
          </ac:graphicFrameMkLst>
        </pc:graphicFrameChg>
        <pc:graphicFrameChg chg="add mod modGraphic">
          <ac:chgData name="Alison Kleffner" userId="0bed3509-e787-48f4-9a13-47afcd2529d5" providerId="ADAL" clId="{0E082C90-5B0A-4CE0-9A2B-B680D0D48FB2}" dt="2022-07-19T17:11:03.953" v="4172" actId="20577"/>
          <ac:graphicFrameMkLst>
            <pc:docMk/>
            <pc:sldMk cId="1748772374" sldId="256"/>
            <ac:graphicFrameMk id="21" creationId="{2C3710C5-FCD0-BDE5-F7C4-1FE6DE575A94}"/>
          </ac:graphicFrameMkLst>
        </pc:graphicFrameChg>
        <pc:graphicFrameChg chg="add mod modGraphic">
          <ac:chgData name="Alison Kleffner" userId="0bed3509-e787-48f4-9a13-47afcd2529d5" providerId="ADAL" clId="{0E082C90-5B0A-4CE0-9A2B-B680D0D48FB2}" dt="2022-07-19T17:19:01.804" v="4425" actId="1076"/>
          <ac:graphicFrameMkLst>
            <pc:docMk/>
            <pc:sldMk cId="1748772374" sldId="256"/>
            <ac:graphicFrameMk id="24" creationId="{04D3CAEE-E4B9-FEB1-6198-0D17AE7B07C2}"/>
          </ac:graphicFrameMkLst>
        </pc:graphicFrameChg>
        <pc:graphicFrameChg chg="add mod modGraphic">
          <ac:chgData name="Alison Kleffner" userId="0bed3509-e787-48f4-9a13-47afcd2529d5" providerId="ADAL" clId="{0E082C90-5B0A-4CE0-9A2B-B680D0D48FB2}" dt="2022-07-19T17:19:11.818" v="4448" actId="20577"/>
          <ac:graphicFrameMkLst>
            <pc:docMk/>
            <pc:sldMk cId="1748772374" sldId="256"/>
            <ac:graphicFrameMk id="28" creationId="{C583F036-B067-2EAD-A9C8-8F79F8A4AF93}"/>
          </ac:graphicFrameMkLst>
        </pc:graphicFrameChg>
        <pc:picChg chg="add mod">
          <ac:chgData name="Alison Kleffner" userId="0bed3509-e787-48f4-9a13-47afcd2529d5" providerId="ADAL" clId="{0E082C90-5B0A-4CE0-9A2B-B680D0D48FB2}" dt="2022-07-19T15:41:10.437" v="1446" actId="1076"/>
          <ac:picMkLst>
            <pc:docMk/>
            <pc:sldMk cId="1748772374" sldId="256"/>
            <ac:picMk id="3" creationId="{C9608CF4-9D02-610B-58A2-726FB57F5A86}"/>
          </ac:picMkLst>
        </pc:picChg>
        <pc:picChg chg="add mod">
          <ac:chgData name="Alison Kleffner" userId="0bed3509-e787-48f4-9a13-47afcd2529d5" providerId="ADAL" clId="{0E082C90-5B0A-4CE0-9A2B-B680D0D48FB2}" dt="2022-07-19T15:48:03.588" v="1643" actId="1035"/>
          <ac:picMkLst>
            <pc:docMk/>
            <pc:sldMk cId="1748772374" sldId="256"/>
            <ac:picMk id="11" creationId="{C55D6855-D2D3-E7A5-4156-E72DBC93290D}"/>
          </ac:picMkLst>
        </pc:picChg>
        <pc:picChg chg="del">
          <ac:chgData name="Alison Kleffner" userId="0bed3509-e787-48f4-9a13-47afcd2529d5" providerId="ADAL" clId="{0E082C90-5B0A-4CE0-9A2B-B680D0D48FB2}" dt="2022-07-19T15:28:51.073" v="1018" actId="478"/>
          <ac:picMkLst>
            <pc:docMk/>
            <pc:sldMk cId="1748772374" sldId="256"/>
            <ac:picMk id="12" creationId="{475F231D-45B2-8842-A127-4524F5D0BB07}"/>
          </ac:picMkLst>
        </pc:picChg>
        <pc:picChg chg="add mod">
          <ac:chgData name="Alison Kleffner" userId="0bed3509-e787-48f4-9a13-47afcd2529d5" providerId="ADAL" clId="{0E082C90-5B0A-4CE0-9A2B-B680D0D48FB2}" dt="2022-07-19T17:07:24.052" v="4051" actId="1035"/>
          <ac:picMkLst>
            <pc:docMk/>
            <pc:sldMk cId="1748772374" sldId="256"/>
            <ac:picMk id="23" creationId="{9082E541-59BB-337E-3AC3-E4E0F3556F44}"/>
          </ac:picMkLst>
        </pc:picChg>
        <pc:picChg chg="add mod">
          <ac:chgData name="Alison Kleffner" userId="0bed3509-e787-48f4-9a13-47afcd2529d5" providerId="ADAL" clId="{0E082C90-5B0A-4CE0-9A2B-B680D0D48FB2}" dt="2022-07-19T17:11:23.818" v="4173" actId="164"/>
          <ac:picMkLst>
            <pc:docMk/>
            <pc:sldMk cId="1748772374" sldId="256"/>
            <ac:picMk id="25" creationId="{6F3DE8ED-ECB4-0ADB-3809-C98C69B7371E}"/>
          </ac:picMkLst>
        </pc:picChg>
        <pc:picChg chg="add mod modCrop">
          <ac:chgData name="Alison Kleffner" userId="0bed3509-e787-48f4-9a13-47afcd2529d5" providerId="ADAL" clId="{0E082C90-5B0A-4CE0-9A2B-B680D0D48FB2}" dt="2022-07-19T17:11:23.818" v="4173" actId="164"/>
          <ac:picMkLst>
            <pc:docMk/>
            <pc:sldMk cId="1748772374" sldId="256"/>
            <ac:picMk id="27" creationId="{6F198C94-260E-CDB2-CBF9-762A77884F8F}"/>
          </ac:picMkLst>
        </pc:picChg>
        <pc:cxnChg chg="add del mod">
          <ac:chgData name="Alison Kleffner" userId="0bed3509-e787-48f4-9a13-47afcd2529d5" providerId="ADAL" clId="{0E082C90-5B0A-4CE0-9A2B-B680D0D48FB2}" dt="2022-07-19T16:54:09.556" v="3981" actId="478"/>
          <ac:cxnSpMkLst>
            <pc:docMk/>
            <pc:sldMk cId="1748772374" sldId="256"/>
            <ac:cxnSpMk id="5" creationId="{922B670C-B6A4-53AF-2466-76F53805F377}"/>
          </ac:cxnSpMkLst>
        </pc:cxnChg>
      </pc:sldChg>
    </pc:docChg>
  </pc:docChgLst>
</pc:chgInfo>
</file>

<file path=ppt/media/image1.jpg>
</file>

<file path=ppt/media/image2.jpeg>
</file>

<file path=ppt/media/image3.jpeg>
</file>

<file path=ppt/media/image4.jpeg>
</file>

<file path=ppt/media/image5.jpe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6285233"/>
            <a:ext cx="32644080" cy="13370560"/>
          </a:xfrm>
        </p:spPr>
        <p:txBody>
          <a:bodyPr anchor="b"/>
          <a:lstStyle>
            <a:lvl1pPr algn="ctr">
              <a:defRPr sz="25200"/>
            </a:lvl1pPr>
          </a:lstStyle>
          <a:p>
            <a:r>
              <a:rPr lang="en-US"/>
              <a:t>Click to edit Master title style</a:t>
            </a:r>
            <a:endParaRPr lang="en-US" dirty="0"/>
          </a:p>
        </p:txBody>
      </p:sp>
      <p:sp>
        <p:nvSpPr>
          <p:cNvPr id="3" name="Subtitle 2"/>
          <p:cNvSpPr>
            <a:spLocks noGrp="1"/>
          </p:cNvSpPr>
          <p:nvPr>
            <p:ph type="subTitle" idx="1"/>
          </p:nvPr>
        </p:nvSpPr>
        <p:spPr>
          <a:xfrm>
            <a:off x="4800600" y="20171413"/>
            <a:ext cx="28803600" cy="9272267"/>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52736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00236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2044700"/>
            <a:ext cx="8281035"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40332" y="2044700"/>
            <a:ext cx="24363045"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949179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1097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094488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0330" y="9574541"/>
            <a:ext cx="33124140" cy="15975327"/>
          </a:xfrm>
        </p:spPr>
        <p:txBody>
          <a:bodyPr anchor="b"/>
          <a:lstStyle>
            <a:lvl1pPr>
              <a:defRPr sz="25200"/>
            </a:lvl1pPr>
          </a:lstStyle>
          <a:p>
            <a:r>
              <a:rPr lang="en-US"/>
              <a:t>Click to edit Master title style</a:t>
            </a:r>
            <a:endParaRPr lang="en-US" dirty="0"/>
          </a:p>
        </p:txBody>
      </p:sp>
      <p:sp>
        <p:nvSpPr>
          <p:cNvPr id="3" name="Text Placeholder 2"/>
          <p:cNvSpPr>
            <a:spLocks noGrp="1"/>
          </p:cNvSpPr>
          <p:nvPr>
            <p:ph type="body" idx="1"/>
          </p:nvPr>
        </p:nvSpPr>
        <p:spPr>
          <a:xfrm>
            <a:off x="2620330" y="25701001"/>
            <a:ext cx="33124140" cy="8401047"/>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15646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40330" y="10223500"/>
            <a:ext cx="163220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442430" y="10223500"/>
            <a:ext cx="1632204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7/19/2022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567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044708"/>
            <a:ext cx="3312414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45336" y="9414513"/>
            <a:ext cx="16247028" cy="461390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Click to edit Master text styles</a:t>
            </a:r>
          </a:p>
        </p:txBody>
      </p:sp>
      <p:sp>
        <p:nvSpPr>
          <p:cNvPr id="4" name="Content Placeholder 3"/>
          <p:cNvSpPr>
            <a:spLocks noGrp="1"/>
          </p:cNvSpPr>
          <p:nvPr>
            <p:ph sz="half" idx="2"/>
          </p:nvPr>
        </p:nvSpPr>
        <p:spPr>
          <a:xfrm>
            <a:off x="2645336" y="14028420"/>
            <a:ext cx="16247028"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442432" y="9414513"/>
            <a:ext cx="16327042" cy="461390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Click to edit Master text styles</a:t>
            </a:r>
          </a:p>
        </p:txBody>
      </p:sp>
      <p:sp>
        <p:nvSpPr>
          <p:cNvPr id="6" name="Content Placeholder 5"/>
          <p:cNvSpPr>
            <a:spLocks noGrp="1"/>
          </p:cNvSpPr>
          <p:nvPr>
            <p:ph sz="quarter" idx="4"/>
          </p:nvPr>
        </p:nvSpPr>
        <p:spPr>
          <a:xfrm>
            <a:off x="19442432" y="14028420"/>
            <a:ext cx="16327042"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7/19/2022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97406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09922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9595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560320"/>
            <a:ext cx="12386548" cy="8961120"/>
          </a:xfrm>
        </p:spPr>
        <p:txBody>
          <a:bodyPr anchor="b"/>
          <a:lstStyle>
            <a:lvl1pPr>
              <a:defRPr sz="13440"/>
            </a:lvl1pPr>
          </a:lstStyle>
          <a:p>
            <a:r>
              <a:rPr lang="en-US"/>
              <a:t>Click to edit Master title style</a:t>
            </a:r>
            <a:endParaRPr lang="en-US" dirty="0"/>
          </a:p>
        </p:txBody>
      </p:sp>
      <p:sp>
        <p:nvSpPr>
          <p:cNvPr id="3" name="Content Placeholder 2"/>
          <p:cNvSpPr>
            <a:spLocks noGrp="1"/>
          </p:cNvSpPr>
          <p:nvPr>
            <p:ph idx="1"/>
          </p:nvPr>
        </p:nvSpPr>
        <p:spPr>
          <a:xfrm>
            <a:off x="16327042" y="5529588"/>
            <a:ext cx="19442430" cy="272923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45332" y="11521440"/>
            <a:ext cx="12386548" cy="21344893"/>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90403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45332" y="2560320"/>
            <a:ext cx="12386548" cy="8961120"/>
          </a:xfrm>
        </p:spPr>
        <p:txBody>
          <a:bodyPr anchor="b"/>
          <a:lstStyle>
            <a:lvl1pPr>
              <a:defRPr sz="134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6327042" y="5529588"/>
            <a:ext cx="19442430" cy="272923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a:t>Click icon to add picture</a:t>
            </a:r>
            <a:endParaRPr lang="en-US" dirty="0"/>
          </a:p>
        </p:txBody>
      </p:sp>
      <p:sp>
        <p:nvSpPr>
          <p:cNvPr id="4" name="Text Placeholder 3"/>
          <p:cNvSpPr>
            <a:spLocks noGrp="1"/>
          </p:cNvSpPr>
          <p:nvPr>
            <p:ph type="body" sz="half" idx="2"/>
          </p:nvPr>
        </p:nvSpPr>
        <p:spPr>
          <a:xfrm>
            <a:off x="2645332" y="11521440"/>
            <a:ext cx="12386548" cy="21344893"/>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03664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2044708"/>
            <a:ext cx="3312414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40330" y="10223500"/>
            <a:ext cx="3312414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40330" y="35595568"/>
            <a:ext cx="8641080" cy="2044700"/>
          </a:xfrm>
          <a:prstGeom prst="rect">
            <a:avLst/>
          </a:prstGeom>
        </p:spPr>
        <p:txBody>
          <a:bodyPr vert="horz" lIns="91440" tIns="45720" rIns="91440" bIns="45720" rtlCol="0" anchor="ctr"/>
          <a:lstStyle>
            <a:lvl1pPr algn="l">
              <a:defRPr sz="5040">
                <a:solidFill>
                  <a:schemeClr val="tx1">
                    <a:tint val="75000"/>
                  </a:schemeClr>
                </a:solidFill>
              </a:defRPr>
            </a:lvl1pPr>
          </a:lstStyle>
          <a:p>
            <a:fld id="{C764DE79-268F-4C1A-8933-263129D2AF90}" type="datetimeFigureOut">
              <a:rPr lang="en-US" dirty="0"/>
              <a:t>7/19/2022</a:t>
            </a:fld>
            <a:endParaRPr lang="en-US" dirty="0"/>
          </a:p>
        </p:txBody>
      </p:sp>
      <p:sp>
        <p:nvSpPr>
          <p:cNvPr id="5" name="Footer Placeholder 4"/>
          <p:cNvSpPr>
            <a:spLocks noGrp="1"/>
          </p:cNvSpPr>
          <p:nvPr>
            <p:ph type="ftr" sz="quarter" idx="3"/>
          </p:nvPr>
        </p:nvSpPr>
        <p:spPr>
          <a:xfrm>
            <a:off x="12721590" y="35595568"/>
            <a:ext cx="12961620" cy="20447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123390" y="35595568"/>
            <a:ext cx="8641080" cy="2044700"/>
          </a:xfrm>
          <a:prstGeom prst="rect">
            <a:avLst/>
          </a:prstGeom>
        </p:spPr>
        <p:txBody>
          <a:bodyPr vert="horz" lIns="91440" tIns="45720" rIns="91440" bIns="45720" rtlCol="0" anchor="ctr"/>
          <a:lstStyle>
            <a:lvl1pPr algn="r">
              <a:defRPr sz="5040">
                <a:solidFill>
                  <a:schemeClr val="tx1">
                    <a:tint val="75000"/>
                  </a:schemeClr>
                </a:solidFill>
              </a:defRPr>
            </a:lvl1pPr>
          </a:lstStyle>
          <a:p>
            <a:fld id="{48F63A3B-78C7-47BE-AE5E-E10140E04643}" type="slidenum">
              <a:rPr lang="en-US" dirty="0"/>
              <a:t>‹#›</a:t>
            </a:fld>
            <a:endParaRPr lang="en-US" dirty="0"/>
          </a:p>
        </p:txBody>
      </p:sp>
      <p:pic>
        <p:nvPicPr>
          <p:cNvPr id="7" name="Picture 6">
            <a:extLst>
              <a:ext uri="{FF2B5EF4-FFF2-40B4-BE49-F238E27FC236}">
                <a16:creationId xmlns:a16="http://schemas.microsoft.com/office/drawing/2014/main" id="{F0217068-27FE-60B9-3846-EDE0D2D16697}"/>
              </a:ext>
            </a:extLst>
          </p:cNvPr>
          <p:cNvPicPr>
            <a:picLocks noChangeAspect="1"/>
          </p:cNvPicPr>
          <p:nvPr userDrawn="1"/>
        </p:nvPicPr>
        <p:blipFill>
          <a:blip r:embed="rId14"/>
          <a:srcRect/>
          <a:stretch/>
        </p:blipFill>
        <p:spPr>
          <a:xfrm>
            <a:off x="0" y="0"/>
            <a:ext cx="38404800" cy="38404800"/>
          </a:xfrm>
          <a:prstGeom prst="rect">
            <a:avLst/>
          </a:prstGeom>
        </p:spPr>
      </p:pic>
    </p:spTree>
    <p:extLst>
      <p:ext uri="{BB962C8B-B14F-4D97-AF65-F5344CB8AC3E}">
        <p14:creationId xmlns:p14="http://schemas.microsoft.com/office/powerpoint/2010/main" val="1990599788"/>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jpg"/><Relationship Id="rId2" Type="http://schemas.openxmlformats.org/officeDocument/2006/relationships/hyperlink" Target="mailto:akleffner@huskers.unl.edu" TargetMode="External"/><Relationship Id="rId1" Type="http://schemas.openxmlformats.org/officeDocument/2006/relationships/slideLayout" Target="../slideLayouts/slideLayout1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680CEB67-5D13-D745-B94C-7A94D27A26C0}"/>
              </a:ext>
            </a:extLst>
          </p:cNvPr>
          <p:cNvGraphicFramePr>
            <a:graphicFrameLocks noGrp="1"/>
          </p:cNvGraphicFramePr>
          <p:nvPr>
            <p:extLst>
              <p:ext uri="{D42A27DB-BD31-4B8C-83A1-F6EECF244321}">
                <p14:modId xmlns:p14="http://schemas.microsoft.com/office/powerpoint/2010/main" val="750562234"/>
              </p:ext>
            </p:extLst>
          </p:nvPr>
        </p:nvGraphicFramePr>
        <p:xfrm>
          <a:off x="1108869" y="6155406"/>
          <a:ext cx="11358220" cy="9218676"/>
        </p:xfrm>
        <a:graphic>
          <a:graphicData uri="http://schemas.openxmlformats.org/drawingml/2006/table">
            <a:tbl>
              <a:tblPr firstRow="1" bandRow="1">
                <a:effectLst/>
                <a:tableStyleId>{2D5ABB26-0587-4C30-8999-92F81FD0307C}</a:tableStyleId>
              </a:tblPr>
              <a:tblGrid>
                <a:gridCol w="11358220">
                  <a:extLst>
                    <a:ext uri="{9D8B030D-6E8A-4147-A177-3AD203B41FA5}">
                      <a16:colId xmlns:a16="http://schemas.microsoft.com/office/drawing/2014/main" val="20000"/>
                    </a:ext>
                  </a:extLst>
                </a:gridCol>
              </a:tblGrid>
              <a:tr h="1261953">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300" b="1" spc="100" baseline="0" dirty="0">
                          <a:solidFill>
                            <a:schemeClr val="bg1"/>
                          </a:solidFill>
                          <a:latin typeface="Arial" charset="0"/>
                          <a:ea typeface="Arial" charset="0"/>
                          <a:cs typeface="Arial" charset="0"/>
                        </a:rPr>
                        <a:t>Introduction</a:t>
                      </a:r>
                    </a:p>
                  </a:txBody>
                  <a:tcPr marL="384048" marR="384048" marT="240030" marB="24003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7771841">
                <a:tc>
                  <a:txBody>
                    <a:bodyPr/>
                    <a:lstStyle/>
                    <a:p>
                      <a:pPr marL="457200" indent="-457200">
                        <a:spcBef>
                          <a:spcPts val="0"/>
                        </a:spcBef>
                        <a:spcAft>
                          <a:spcPts val="1800"/>
                        </a:spcAft>
                        <a:buFont typeface="Arial" panose="020B0604020202020204" pitchFamily="34" charset="0"/>
                        <a:buChar char="•"/>
                      </a:pPr>
                      <a:r>
                        <a:rPr lang="en-US" sz="3000" dirty="0">
                          <a:latin typeface="Times New Roman" charset="0"/>
                          <a:ea typeface="Times New Roman" charset="0"/>
                          <a:cs typeface="Times New Roman" charset="0"/>
                        </a:rPr>
                        <a:t>Sea ice is frozen water in the Arctic Ocean that generally occurs as an ice pack which can drift over the oceans surface</a:t>
                      </a:r>
                    </a:p>
                    <a:p>
                      <a:pPr marL="457200" indent="-457200">
                        <a:spcBef>
                          <a:spcPts val="0"/>
                        </a:spcBef>
                        <a:spcAft>
                          <a:spcPts val="1800"/>
                        </a:spcAft>
                        <a:buFont typeface="Arial" panose="020B0604020202020204" pitchFamily="34" charset="0"/>
                        <a:buChar char="•"/>
                      </a:pPr>
                      <a:r>
                        <a:rPr lang="en-US" sz="3000" dirty="0">
                          <a:latin typeface="Times New Roman" charset="0"/>
                          <a:ea typeface="Times New Roman" charset="0"/>
                          <a:cs typeface="Times New Roman" charset="0"/>
                        </a:rPr>
                        <a:t>Understanding ice dynamics plays a vital role in climate models</a:t>
                      </a:r>
                    </a:p>
                    <a:p>
                      <a:pPr marL="914400" lvl="1" indent="-457200">
                        <a:spcBef>
                          <a:spcPts val="0"/>
                        </a:spcBef>
                        <a:spcAft>
                          <a:spcPts val="600"/>
                        </a:spcAft>
                        <a:buFont typeface="Arial" panose="020B0604020202020204" pitchFamily="34" charset="0"/>
                        <a:buChar char="•"/>
                      </a:pPr>
                      <a:r>
                        <a:rPr lang="en-US" sz="3000" dirty="0">
                          <a:latin typeface="Times New Roman" charset="0"/>
                          <a:ea typeface="Times New Roman" charset="0"/>
                          <a:cs typeface="Times New Roman" charset="0"/>
                        </a:rPr>
                        <a:t>Cracks, or leads,  may form in the ice pack due to dynamic processes</a:t>
                      </a:r>
                    </a:p>
                    <a:p>
                      <a:pPr marL="1828800" lvl="2" indent="-457200">
                        <a:spcBef>
                          <a:spcPts val="0"/>
                        </a:spcBef>
                        <a:spcAft>
                          <a:spcPts val="600"/>
                        </a:spcAft>
                        <a:buFont typeface="Arial" panose="020B0604020202020204" pitchFamily="34" charset="0"/>
                        <a:buChar char="•"/>
                      </a:pPr>
                      <a:r>
                        <a:rPr lang="en-US" sz="3000" dirty="0">
                          <a:latin typeface="Times New Roman" charset="0"/>
                          <a:ea typeface="Times New Roman" charset="0"/>
                          <a:cs typeface="Times New Roman" charset="0"/>
                        </a:rPr>
                        <a:t>Allows for heat from the ocean to be transferred to the atmosphere, accounting for part of the heat flux between the ocean and the atmosphere</a:t>
                      </a:r>
                    </a:p>
                    <a:p>
                      <a:pPr marL="0" lvl="1" indent="-548640">
                        <a:spcBef>
                          <a:spcPts val="0"/>
                        </a:spcBef>
                        <a:spcAft>
                          <a:spcPts val="600"/>
                        </a:spcAft>
                        <a:buFont typeface="Arial" panose="020B0604020202020204" pitchFamily="34" charset="0"/>
                        <a:buChar char="•"/>
                      </a:pPr>
                      <a:r>
                        <a:rPr lang="en-US" sz="3000" dirty="0">
                          <a:latin typeface="Times New Roman" charset="0"/>
                          <a:ea typeface="Times New Roman" charset="0"/>
                          <a:cs typeface="Times New Roman" charset="0"/>
                        </a:rPr>
                        <a:t>Other Ice Lead Detection Methods</a:t>
                      </a:r>
                    </a:p>
                    <a:p>
                      <a:pPr marL="914400" lvl="2" indent="-548640">
                        <a:spcBef>
                          <a:spcPts val="0"/>
                        </a:spcBef>
                        <a:spcAft>
                          <a:spcPts val="600"/>
                        </a:spcAft>
                        <a:buFont typeface="Arial" panose="020B0604020202020204" pitchFamily="34" charset="0"/>
                        <a:buChar char="•"/>
                      </a:pPr>
                      <a:r>
                        <a:rPr lang="en-US" sz="3000" dirty="0">
                          <a:latin typeface="Times New Roman" charset="0"/>
                          <a:ea typeface="Times New Roman" charset="0"/>
                          <a:cs typeface="Times New Roman" charset="0"/>
                        </a:rPr>
                        <a:t>Generally, involve the use of thermal images or deformation calculations found through satellite images</a:t>
                      </a:r>
                    </a:p>
                    <a:p>
                      <a:pPr marL="1371600" lvl="3" indent="-548640">
                        <a:spcBef>
                          <a:spcPts val="0"/>
                        </a:spcBef>
                        <a:spcAft>
                          <a:spcPts val="600"/>
                        </a:spcAft>
                        <a:buFont typeface="Arial" panose="020B0604020202020204" pitchFamily="34" charset="0"/>
                        <a:buChar char="•"/>
                      </a:pPr>
                      <a:r>
                        <a:rPr lang="en-US" sz="3000" dirty="0">
                          <a:latin typeface="Times New Roman" charset="0"/>
                          <a:ea typeface="Times New Roman" charset="0"/>
                          <a:cs typeface="Times New Roman" charset="0"/>
                        </a:rPr>
                        <a:t>Satellite images have drawbacks of being low in resolution and are affected by atmospheric conditions, thus may lead to inaccurate calculations</a:t>
                      </a:r>
                    </a:p>
                  </a:txBody>
                  <a:tcPr marL="384048" marR="384048" marT="384048" marB="384048">
                    <a:lnT w="76200" cap="flat" cmpd="sng" algn="ctr">
                      <a:solidFill>
                        <a:schemeClr val="bg2">
                          <a:lumMod val="90000"/>
                        </a:schemeClr>
                      </a:solidFill>
                      <a:prstDash val="solid"/>
                      <a:round/>
                      <a:headEnd type="none" w="med" len="med"/>
                      <a:tailEnd type="none" w="med" len="med"/>
                    </a:lnT>
                    <a:lnB w="76200" cap="flat" cmpd="sng" algn="ctr">
                      <a:solidFill>
                        <a:schemeClr val="bg2">
                          <a:lumMod val="90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aphicFrame>
        <p:nvGraphicFramePr>
          <p:cNvPr id="6" name="Table 5">
            <a:extLst>
              <a:ext uri="{FF2B5EF4-FFF2-40B4-BE49-F238E27FC236}">
                <a16:creationId xmlns:a16="http://schemas.microsoft.com/office/drawing/2014/main" id="{4AF9A610-B743-A14A-A1EB-933C8C477387}"/>
              </a:ext>
            </a:extLst>
          </p:cNvPr>
          <p:cNvGraphicFramePr>
            <a:graphicFrameLocks noGrp="1"/>
          </p:cNvGraphicFramePr>
          <p:nvPr>
            <p:extLst>
              <p:ext uri="{D42A27DB-BD31-4B8C-83A1-F6EECF244321}">
                <p14:modId xmlns:p14="http://schemas.microsoft.com/office/powerpoint/2010/main" val="3545684878"/>
              </p:ext>
            </p:extLst>
          </p:nvPr>
        </p:nvGraphicFramePr>
        <p:xfrm>
          <a:off x="26053938" y="6155405"/>
          <a:ext cx="11358220" cy="14764091"/>
        </p:xfrm>
        <a:graphic>
          <a:graphicData uri="http://schemas.openxmlformats.org/drawingml/2006/table">
            <a:tbl>
              <a:tblPr firstRow="1" bandRow="1">
                <a:effectLst/>
                <a:tableStyleId>{2D5ABB26-0587-4C30-8999-92F81FD0307C}</a:tableStyleId>
              </a:tblPr>
              <a:tblGrid>
                <a:gridCol w="11358220">
                  <a:extLst>
                    <a:ext uri="{9D8B030D-6E8A-4147-A177-3AD203B41FA5}">
                      <a16:colId xmlns:a16="http://schemas.microsoft.com/office/drawing/2014/main" val="20000"/>
                    </a:ext>
                  </a:extLst>
                </a:gridCol>
              </a:tblGrid>
              <a:tr h="1058195">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300" b="1" kern="1200" spc="100" baseline="0" dirty="0">
                          <a:solidFill>
                            <a:schemeClr val="bg1"/>
                          </a:solidFill>
                          <a:latin typeface="Arial" charset="0"/>
                          <a:ea typeface="Arial" charset="0"/>
                          <a:cs typeface="Arial" charset="0"/>
                        </a:rPr>
                        <a:t>Results</a:t>
                      </a:r>
                    </a:p>
                  </a:txBody>
                  <a:tcPr marL="384048" marR="384048" marT="240030" marB="24003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13476311">
                <a:tc>
                  <a:txBody>
                    <a:bodyPr/>
                    <a:lstStyle/>
                    <a:p>
                      <a:pPr marL="457200" indent="-457200">
                        <a:spcAft>
                          <a:spcPts val="1800"/>
                        </a:spcAft>
                        <a:buFont typeface="Arial" panose="020B0604020202020204" pitchFamily="34" charset="0"/>
                        <a:buChar char="•"/>
                      </a:pPr>
                      <a:r>
                        <a:rPr lang="en-US" sz="3600" dirty="0">
                          <a:latin typeface="Times New Roman" charset="0"/>
                          <a:ea typeface="Times New Roman" charset="0"/>
                          <a:cs typeface="Times New Roman" charset="0"/>
                        </a:rPr>
                        <a:t>Clustering:</a:t>
                      </a:r>
                    </a:p>
                    <a:p>
                      <a:pPr marL="457200" indent="-457200">
                        <a:spcAft>
                          <a:spcPts val="1800"/>
                        </a:spcAft>
                        <a:buFont typeface="Arial" panose="020B0604020202020204" pitchFamily="34" charset="0"/>
                        <a:buChar char="•"/>
                      </a:pPr>
                      <a:endParaRPr lang="en-US" sz="3200" dirty="0">
                        <a:latin typeface="Times New Roman" charset="0"/>
                        <a:ea typeface="Times New Roman" charset="0"/>
                        <a:cs typeface="Times New Roman" charset="0"/>
                      </a:endParaRPr>
                    </a:p>
                    <a:p>
                      <a:pPr marL="457200" indent="-457200">
                        <a:spcAft>
                          <a:spcPts val="1800"/>
                        </a:spcAft>
                        <a:buFont typeface="Arial" panose="020B0604020202020204" pitchFamily="34" charset="0"/>
                        <a:buChar char="•"/>
                      </a:pPr>
                      <a:endParaRPr lang="en-US" sz="3200" dirty="0">
                        <a:latin typeface="Times New Roman" charset="0"/>
                        <a:ea typeface="Times New Roman" charset="0"/>
                        <a:cs typeface="Times New Roman" charset="0"/>
                      </a:endParaRPr>
                    </a:p>
                    <a:p>
                      <a:pPr marL="457200" indent="-457200">
                        <a:spcAft>
                          <a:spcPts val="1800"/>
                        </a:spcAft>
                        <a:buFont typeface="Arial" panose="020B0604020202020204" pitchFamily="34" charset="0"/>
                        <a:buChar char="•"/>
                      </a:pPr>
                      <a:endParaRPr lang="en-US" sz="3200" dirty="0">
                        <a:latin typeface="Times New Roman" charset="0"/>
                        <a:ea typeface="Times New Roman" charset="0"/>
                        <a:cs typeface="Times New Roman" charset="0"/>
                      </a:endParaRPr>
                    </a:p>
                    <a:p>
                      <a:pPr marL="457200" indent="-457200">
                        <a:spcAft>
                          <a:spcPts val="1800"/>
                        </a:spcAft>
                        <a:buFont typeface="Arial" panose="020B0604020202020204" pitchFamily="34" charset="0"/>
                        <a:buChar char="•"/>
                      </a:pPr>
                      <a:endParaRPr lang="en-US" sz="3200" dirty="0">
                        <a:latin typeface="Times New Roman" charset="0"/>
                        <a:ea typeface="Times New Roman" charset="0"/>
                        <a:cs typeface="Times New Roman" charset="0"/>
                      </a:endParaRPr>
                    </a:p>
                    <a:p>
                      <a:pPr marL="0" indent="0">
                        <a:spcAft>
                          <a:spcPts val="1800"/>
                        </a:spcAft>
                        <a:buFont typeface="Arial" panose="020B0604020202020204" pitchFamily="34" charset="0"/>
                        <a:buNone/>
                      </a:pPr>
                      <a:endParaRPr lang="en-US" sz="3200" dirty="0">
                        <a:latin typeface="Times New Roman" charset="0"/>
                        <a:ea typeface="Times New Roman" charset="0"/>
                        <a:cs typeface="Times New Roman" charset="0"/>
                      </a:endParaRPr>
                    </a:p>
                    <a:p>
                      <a:pPr marL="0" indent="0">
                        <a:spcAft>
                          <a:spcPts val="1800"/>
                        </a:spcAft>
                        <a:buFont typeface="Arial" panose="020B0604020202020204" pitchFamily="34" charset="0"/>
                        <a:buNone/>
                      </a:pPr>
                      <a:endParaRPr lang="en-US" sz="3600" dirty="0">
                        <a:latin typeface="Times New Roman" charset="0"/>
                        <a:ea typeface="Times New Roman" charset="0"/>
                        <a:cs typeface="Times New Roman" charset="0"/>
                      </a:endParaRPr>
                    </a:p>
                    <a:p>
                      <a:pPr marL="457200" indent="-457200">
                        <a:spcAft>
                          <a:spcPts val="0"/>
                        </a:spcAft>
                        <a:buFont typeface="Arial" panose="020B0604020202020204" pitchFamily="34" charset="0"/>
                        <a:buChar char="•"/>
                      </a:pPr>
                      <a:r>
                        <a:rPr lang="en-US" sz="3600" dirty="0">
                          <a:latin typeface="Times New Roman" charset="0"/>
                          <a:ea typeface="Times New Roman" charset="0"/>
                          <a:cs typeface="Times New Roman" charset="0"/>
                        </a:rPr>
                        <a:t>Interpolation:</a:t>
                      </a:r>
                      <a:endParaRPr lang="en-US" sz="3200" dirty="0">
                        <a:latin typeface="Times New Roman" charset="0"/>
                        <a:ea typeface="Times New Roman" charset="0"/>
                        <a:cs typeface="Times New Roman" charset="0"/>
                      </a:endParaRPr>
                    </a:p>
                    <a:p>
                      <a:pPr marL="1371600" lvl="1" indent="-457200">
                        <a:spcAft>
                          <a:spcPts val="0"/>
                        </a:spcAft>
                        <a:buFont typeface="Arial" panose="020B0604020202020204" pitchFamily="34" charset="0"/>
                        <a:buChar char="•"/>
                      </a:pPr>
                      <a:r>
                        <a:rPr lang="en-US" sz="3200" dirty="0">
                          <a:latin typeface="Times New Roman" charset="0"/>
                          <a:ea typeface="Times New Roman" charset="0"/>
                          <a:cs typeface="Times New Roman" charset="0"/>
                        </a:rPr>
                        <a:t>Assign 10% in desired time/intersection combination to be missing</a:t>
                      </a:r>
                    </a:p>
                    <a:p>
                      <a:pPr marL="1371600" lvl="1" indent="-457200">
                        <a:spcAft>
                          <a:spcPts val="0"/>
                        </a:spcAft>
                        <a:buFont typeface="Arial" panose="020B0604020202020204" pitchFamily="34" charset="0"/>
                        <a:buChar char="•"/>
                      </a:pPr>
                      <a:r>
                        <a:rPr lang="en-US" sz="3200" dirty="0">
                          <a:latin typeface="Times New Roman" charset="0"/>
                          <a:ea typeface="Times New Roman" charset="0"/>
                          <a:cs typeface="Times New Roman" charset="0"/>
                        </a:rPr>
                        <a:t>Used data in intersection from day before and day after to develop model</a:t>
                      </a:r>
                    </a:p>
                    <a:p>
                      <a:pPr marL="457200" indent="-457200">
                        <a:spcAft>
                          <a:spcPts val="1800"/>
                        </a:spcAft>
                        <a:buFont typeface="Arial" panose="020B0604020202020204" pitchFamily="34" charset="0"/>
                        <a:buChar char="•"/>
                      </a:pPr>
                      <a:endParaRPr lang="en-US" sz="3200" dirty="0">
                        <a:latin typeface="Times New Roman" charset="0"/>
                        <a:ea typeface="Times New Roman" charset="0"/>
                        <a:cs typeface="Times New Roman" charset="0"/>
                      </a:endParaRPr>
                    </a:p>
                  </a:txBody>
                  <a:tcPr marL="384048" marR="384048" marT="384048" marB="384048">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7" name="Table 6">
            <a:extLst>
              <a:ext uri="{FF2B5EF4-FFF2-40B4-BE49-F238E27FC236}">
                <a16:creationId xmlns:a16="http://schemas.microsoft.com/office/drawing/2014/main" id="{749486CC-0EBB-0B47-AAD8-87C5E18B7CA2}"/>
              </a:ext>
            </a:extLst>
          </p:cNvPr>
          <p:cNvGraphicFramePr>
            <a:graphicFrameLocks noGrp="1"/>
          </p:cNvGraphicFramePr>
          <p:nvPr>
            <p:extLst>
              <p:ext uri="{D42A27DB-BD31-4B8C-83A1-F6EECF244321}">
                <p14:modId xmlns:p14="http://schemas.microsoft.com/office/powerpoint/2010/main" val="3712703658"/>
              </p:ext>
            </p:extLst>
          </p:nvPr>
        </p:nvGraphicFramePr>
        <p:xfrm>
          <a:off x="13581403" y="6155405"/>
          <a:ext cx="11358220" cy="7877556"/>
        </p:xfrm>
        <a:graphic>
          <a:graphicData uri="http://schemas.openxmlformats.org/drawingml/2006/table">
            <a:tbl>
              <a:tblPr firstRow="1" bandRow="1">
                <a:effectLst/>
                <a:tableStyleId>{2D5ABB26-0587-4C30-8999-92F81FD0307C}</a:tableStyleId>
              </a:tblPr>
              <a:tblGrid>
                <a:gridCol w="11358220">
                  <a:extLst>
                    <a:ext uri="{9D8B030D-6E8A-4147-A177-3AD203B41FA5}">
                      <a16:colId xmlns:a16="http://schemas.microsoft.com/office/drawing/2014/main" val="20000"/>
                    </a:ext>
                  </a:extLst>
                </a:gridCol>
              </a:tblGrid>
              <a:tr h="1148833">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300" b="1" kern="1200" spc="100" baseline="0" dirty="0">
                          <a:solidFill>
                            <a:schemeClr val="bg1"/>
                          </a:solidFill>
                          <a:latin typeface="Arial" charset="0"/>
                          <a:ea typeface="Arial" charset="0"/>
                          <a:cs typeface="Arial" charset="0"/>
                        </a:rPr>
                        <a:t>Bounding Box Clustering</a:t>
                      </a:r>
                    </a:p>
                  </a:txBody>
                  <a:tcPr marL="384048" marR="384048" marT="240030" marB="24003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6564162">
                <a:tc>
                  <a:txBody>
                    <a:bodyPr/>
                    <a:lstStyle/>
                    <a:p>
                      <a:pPr marL="457200" indent="-457200">
                        <a:spcAft>
                          <a:spcPts val="1800"/>
                        </a:spcAf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Created a bounding box, made of different features, around each trajectory, to represent the movement of the trajectory over time. </a:t>
                      </a:r>
                    </a:p>
                    <a:p>
                      <a:pPr marL="457200" indent="-457200">
                        <a:spcAft>
                          <a:spcPts val="1800"/>
                        </a:spcAft>
                        <a:buFont typeface="Arial" panose="020B0604020202020204" pitchFamily="34" charset="0"/>
                        <a:buChar char="•"/>
                      </a:pPr>
                      <a:r>
                        <a:rPr lang="en-US" sz="3200" dirty="0">
                          <a:latin typeface="Times New Roman" charset="0"/>
                          <a:ea typeface="Times New Roman" charset="0"/>
                          <a:cs typeface="Times New Roman" charset="0"/>
                        </a:rPr>
                        <a:t>Features used:</a:t>
                      </a:r>
                    </a:p>
                    <a:p>
                      <a:pPr marL="1371600" lvl="1" indent="-457200">
                        <a:spcAft>
                          <a:spcPts val="0"/>
                        </a:spcAft>
                        <a:buFont typeface="Arial" panose="020B0604020202020204" pitchFamily="34" charset="0"/>
                        <a:buChar char="•"/>
                      </a:pPr>
                      <a:r>
                        <a:rPr lang="en-US" sz="3200" dirty="0">
                          <a:latin typeface="Times New Roman" charset="0"/>
                          <a:ea typeface="Times New Roman" charset="0"/>
                          <a:cs typeface="Times New Roman" charset="0"/>
                        </a:rPr>
                        <a:t>Length of x/y traveled (between max and min location)</a:t>
                      </a:r>
                    </a:p>
                    <a:p>
                      <a:pPr marL="1371600" lvl="1" indent="-457200">
                        <a:spcAft>
                          <a:spcPts val="0"/>
                        </a:spcAft>
                        <a:buFont typeface="Arial" panose="020B0604020202020204" pitchFamily="34" charset="0"/>
                        <a:buChar char="•"/>
                      </a:pPr>
                      <a:r>
                        <a:rPr lang="en-US" sz="3200" dirty="0">
                          <a:latin typeface="Times New Roman" charset="0"/>
                          <a:ea typeface="Times New Roman" charset="0"/>
                          <a:cs typeface="Times New Roman" charset="0"/>
                        </a:rPr>
                        <a:t>Difference in x/y from latest to earliest observation</a:t>
                      </a:r>
                    </a:p>
                    <a:p>
                      <a:pPr marL="1371600" lvl="1" indent="-457200">
                        <a:spcAft>
                          <a:spcPts val="0"/>
                        </a:spcAft>
                        <a:buFont typeface="Arial" panose="020B0604020202020204" pitchFamily="34" charset="0"/>
                        <a:buChar char="•"/>
                      </a:pPr>
                      <a:r>
                        <a:rPr lang="en-US" sz="3200" dirty="0">
                          <a:latin typeface="Times New Roman" charset="0"/>
                          <a:ea typeface="Times New Roman" charset="0"/>
                          <a:cs typeface="Times New Roman" charset="0"/>
                        </a:rPr>
                        <a:t>Angle of movement</a:t>
                      </a:r>
                    </a:p>
                    <a:p>
                      <a:pPr marL="1371600" lvl="1" indent="-457200">
                        <a:spcAft>
                          <a:spcPts val="0"/>
                        </a:spcAft>
                        <a:buFont typeface="Arial" panose="020B0604020202020204" pitchFamily="34" charset="0"/>
                        <a:buChar char="•"/>
                      </a:pPr>
                      <a:r>
                        <a:rPr lang="en-US" sz="3200" dirty="0">
                          <a:latin typeface="Times New Roman" charset="0"/>
                          <a:ea typeface="Times New Roman" charset="0"/>
                          <a:cs typeface="Times New Roman" charset="0"/>
                        </a:rPr>
                        <a:t>Average x/y value</a:t>
                      </a:r>
                    </a:p>
                    <a:p>
                      <a:pPr marL="1371600" lvl="1" indent="-457200">
                        <a:spcAft>
                          <a:spcPts val="0"/>
                        </a:spcAft>
                        <a:buFont typeface="Arial" panose="020B0604020202020204" pitchFamily="34" charset="0"/>
                        <a:buChar char="•"/>
                      </a:pPr>
                      <a:r>
                        <a:rPr lang="en-US" sz="3200" dirty="0">
                          <a:latin typeface="Times New Roman" charset="0"/>
                          <a:ea typeface="Times New Roman" charset="0"/>
                          <a:cs typeface="Times New Roman" charset="0"/>
                        </a:rPr>
                        <a:t>Can use previous information. </a:t>
                      </a:r>
                    </a:p>
                    <a:p>
                      <a:pPr marL="457200" indent="-457200">
                        <a:spcAft>
                          <a:spcPts val="1800"/>
                        </a:spcAft>
                        <a:buFont typeface="Arial" panose="020B0604020202020204" pitchFamily="34" charset="0"/>
                        <a:buChar char="•"/>
                      </a:pPr>
                      <a:r>
                        <a:rPr lang="en-US" sz="3200" dirty="0">
                          <a:latin typeface="Times New Roman" charset="0"/>
                          <a:ea typeface="Times New Roman" charset="0"/>
                          <a:cs typeface="Times New Roman" charset="0"/>
                        </a:rPr>
                        <a:t>Then used </a:t>
                      </a:r>
                      <a:r>
                        <a:rPr lang="en-US" sz="3200" dirty="0" err="1">
                          <a:latin typeface="Times New Roman" charset="0"/>
                          <a:ea typeface="Times New Roman" charset="0"/>
                          <a:cs typeface="Times New Roman" charset="0"/>
                        </a:rPr>
                        <a:t>kmeans</a:t>
                      </a:r>
                      <a:r>
                        <a:rPr lang="en-US" sz="3200" dirty="0">
                          <a:latin typeface="Times New Roman" charset="0"/>
                          <a:ea typeface="Times New Roman" charset="0"/>
                          <a:cs typeface="Times New Roman" charset="0"/>
                        </a:rPr>
                        <a:t> clustering, where number of clusters was determine using the silhouette width. </a:t>
                      </a:r>
                    </a:p>
                  </a:txBody>
                  <a:tcPr marL="384048" marR="384048" marT="384048" marB="384048">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8" name="Table 7">
            <a:extLst>
              <a:ext uri="{FF2B5EF4-FFF2-40B4-BE49-F238E27FC236}">
                <a16:creationId xmlns:a16="http://schemas.microsoft.com/office/drawing/2014/main" id="{1B4F9A71-ACFA-C542-A80D-43C948294EFB}"/>
              </a:ext>
            </a:extLst>
          </p:cNvPr>
          <p:cNvGraphicFramePr>
            <a:graphicFrameLocks noGrp="1"/>
          </p:cNvGraphicFramePr>
          <p:nvPr>
            <p:extLst>
              <p:ext uri="{D42A27DB-BD31-4B8C-83A1-F6EECF244321}">
                <p14:modId xmlns:p14="http://schemas.microsoft.com/office/powerpoint/2010/main" val="199145231"/>
              </p:ext>
            </p:extLst>
          </p:nvPr>
        </p:nvGraphicFramePr>
        <p:xfrm>
          <a:off x="1108870" y="15578928"/>
          <a:ext cx="11358220" cy="8736146"/>
        </p:xfrm>
        <a:graphic>
          <a:graphicData uri="http://schemas.openxmlformats.org/drawingml/2006/table">
            <a:tbl>
              <a:tblPr firstRow="1" bandRow="1">
                <a:effectLst/>
                <a:tableStyleId>{2D5ABB26-0587-4C30-8999-92F81FD0307C}</a:tableStyleId>
              </a:tblPr>
              <a:tblGrid>
                <a:gridCol w="11358220">
                  <a:extLst>
                    <a:ext uri="{9D8B030D-6E8A-4147-A177-3AD203B41FA5}">
                      <a16:colId xmlns:a16="http://schemas.microsoft.com/office/drawing/2014/main" val="20000"/>
                    </a:ext>
                  </a:extLst>
                </a:gridCol>
              </a:tblGrid>
              <a:tr h="1399610">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300" b="1" kern="1200" spc="100" baseline="0" dirty="0">
                          <a:solidFill>
                            <a:schemeClr val="bg1"/>
                          </a:solidFill>
                          <a:latin typeface="Arial" charset="0"/>
                          <a:ea typeface="Arial" charset="0"/>
                          <a:cs typeface="Arial" charset="0"/>
                        </a:rPr>
                        <a:t>Data</a:t>
                      </a:r>
                    </a:p>
                  </a:txBody>
                  <a:tcPr marL="384048" marR="384048" marT="240030" marB="24003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6745061">
                <a:tc>
                  <a:txBody>
                    <a:bodyPr/>
                    <a:lstStyle/>
                    <a:p>
                      <a:pPr marL="457200" indent="-457200">
                        <a:spcBef>
                          <a:spcPts val="0"/>
                        </a:spcBef>
                        <a:spcAft>
                          <a:spcPts val="1800"/>
                        </a:spcAft>
                        <a:buFont typeface="Arial" panose="020B0604020202020204" pitchFamily="34" charset="0"/>
                        <a:buChar char="•"/>
                      </a:pPr>
                      <a:r>
                        <a:rPr lang="en-US" sz="3200" i="0" dirty="0">
                          <a:latin typeface="Times New Roman" charset="0"/>
                          <a:ea typeface="Times New Roman" charset="0"/>
                          <a:cs typeface="Times New Roman" charset="0"/>
                        </a:rPr>
                        <a:t>Used motion data from the RADARSTAT Geophysical Processing System (RGPS)</a:t>
                      </a:r>
                    </a:p>
                    <a:p>
                      <a:pPr marL="457200" indent="-457200">
                        <a:spcBef>
                          <a:spcPts val="0"/>
                        </a:spcBef>
                        <a:spcAft>
                          <a:spcPts val="0"/>
                        </a:spcAft>
                        <a:buFont typeface="Arial" panose="020B0604020202020204" pitchFamily="34" charset="0"/>
                        <a:buChar char="•"/>
                      </a:pPr>
                      <a:r>
                        <a:rPr lang="en-US" sz="3200" i="0" dirty="0">
                          <a:latin typeface="Times New Roman" charset="0"/>
                          <a:ea typeface="Times New Roman" charset="0"/>
                          <a:cs typeface="Times New Roman" charset="0"/>
                        </a:rPr>
                        <a:t>The movement of sea ice</a:t>
                      </a:r>
                    </a:p>
                    <a:p>
                      <a:pPr marL="0" indent="0">
                        <a:spcBef>
                          <a:spcPts val="0"/>
                        </a:spcBef>
                        <a:spcAft>
                          <a:spcPts val="0"/>
                        </a:spcAft>
                        <a:buFont typeface="Arial" panose="020B0604020202020204" pitchFamily="34" charset="0"/>
                        <a:buNone/>
                      </a:pPr>
                      <a:r>
                        <a:rPr lang="en-US" sz="3200" i="0" dirty="0">
                          <a:latin typeface="Times New Roman" charset="0"/>
                          <a:ea typeface="Times New Roman" charset="0"/>
                          <a:cs typeface="Times New Roman" charset="0"/>
                        </a:rPr>
                        <a:t>is tracked in sequential</a:t>
                      </a:r>
                    </a:p>
                    <a:p>
                      <a:pPr marL="0" indent="0">
                        <a:spcBef>
                          <a:spcPts val="0"/>
                        </a:spcBef>
                        <a:spcAft>
                          <a:spcPts val="0"/>
                        </a:spcAft>
                        <a:buFont typeface="Arial" panose="020B0604020202020204" pitchFamily="34" charset="0"/>
                        <a:buNone/>
                      </a:pPr>
                      <a:r>
                        <a:rPr lang="en-US" sz="3200" i="0" dirty="0">
                          <a:latin typeface="Times New Roman" charset="0"/>
                          <a:ea typeface="Times New Roman" charset="0"/>
                          <a:cs typeface="Times New Roman" charset="0"/>
                        </a:rPr>
                        <a:t>radar images and they</a:t>
                      </a:r>
                    </a:p>
                    <a:p>
                      <a:pPr marL="0" indent="0">
                        <a:spcBef>
                          <a:spcPts val="0"/>
                        </a:spcBef>
                        <a:spcAft>
                          <a:spcPts val="0"/>
                        </a:spcAft>
                        <a:buFont typeface="Arial" panose="020B0604020202020204" pitchFamily="34" charset="0"/>
                        <a:buNone/>
                      </a:pPr>
                      <a:r>
                        <a:rPr lang="en-US" sz="3200" i="0" dirty="0">
                          <a:latin typeface="Times New Roman" charset="0"/>
                          <a:ea typeface="Times New Roman" charset="0"/>
                          <a:cs typeface="Times New Roman" charset="0"/>
                        </a:rPr>
                        <a:t>are usually tracked until</a:t>
                      </a:r>
                    </a:p>
                    <a:p>
                      <a:pPr marL="0" indent="0">
                        <a:spcBef>
                          <a:spcPts val="0"/>
                        </a:spcBef>
                        <a:spcAft>
                          <a:spcPts val="0"/>
                        </a:spcAft>
                        <a:buFont typeface="Arial" panose="020B0604020202020204" pitchFamily="34" charset="0"/>
                        <a:buNone/>
                      </a:pPr>
                      <a:r>
                        <a:rPr lang="en-US" sz="3200" i="0" dirty="0">
                          <a:latin typeface="Times New Roman" charset="0"/>
                          <a:ea typeface="Times New Roman" charset="0"/>
                          <a:cs typeface="Times New Roman" charset="0"/>
                        </a:rPr>
                        <a:t>melting season begins</a:t>
                      </a:r>
                    </a:p>
                    <a:p>
                      <a:pPr marL="0" indent="0">
                        <a:spcBef>
                          <a:spcPts val="0"/>
                        </a:spcBef>
                        <a:spcAft>
                          <a:spcPts val="0"/>
                        </a:spcAft>
                        <a:buFont typeface="Arial" panose="020B0604020202020204" pitchFamily="34" charset="0"/>
                        <a:buNone/>
                      </a:pPr>
                      <a:endParaRPr lang="en-US" sz="3200" i="0" dirty="0">
                        <a:latin typeface="Times New Roman" charset="0"/>
                        <a:ea typeface="Times New Roman" charset="0"/>
                        <a:cs typeface="Times New Roman" charset="0"/>
                      </a:endParaRPr>
                    </a:p>
                    <a:p>
                      <a:pPr marL="457200" indent="-457200" algn="l" defTabSz="3840480" rtl="0" eaLnBrk="1" latinLnBrk="0" hangingPunct="1">
                        <a:spcBef>
                          <a:spcPts val="0"/>
                        </a:spcBef>
                        <a:spcAft>
                          <a:spcPts val="0"/>
                        </a:spcAft>
                        <a:buFont typeface="Arial" panose="020B0604020202020204" pitchFamily="34" charset="0"/>
                        <a:buChar char="•"/>
                      </a:pPr>
                      <a:r>
                        <a:rPr lang="en-US" sz="3200" i="0" kern="1200" dirty="0">
                          <a:solidFill>
                            <a:schemeClr val="tx1"/>
                          </a:solidFill>
                          <a:latin typeface="Times New Roman" charset="0"/>
                          <a:cs typeface="Times New Roman" charset="0"/>
                        </a:rPr>
                        <a:t>Due to this data </a:t>
                      </a:r>
                    </a:p>
                    <a:p>
                      <a:pPr marL="0" indent="0" algn="l" defTabSz="3840480" rtl="0" eaLnBrk="1" latinLnBrk="0" hangingPunct="1">
                        <a:spcBef>
                          <a:spcPts val="0"/>
                        </a:spcBef>
                        <a:spcAft>
                          <a:spcPts val="0"/>
                        </a:spcAft>
                        <a:buFont typeface="Arial" panose="020B0604020202020204" pitchFamily="34" charset="0"/>
                        <a:buNone/>
                      </a:pPr>
                      <a:r>
                        <a:rPr lang="en-US" sz="3200" i="0" kern="1200" dirty="0">
                          <a:solidFill>
                            <a:schemeClr val="tx1"/>
                          </a:solidFill>
                          <a:latin typeface="Times New Roman" charset="0"/>
                          <a:cs typeface="Times New Roman" charset="0"/>
                        </a:rPr>
                        <a:t>collection, data may be</a:t>
                      </a:r>
                    </a:p>
                    <a:p>
                      <a:pPr marL="0" indent="0" algn="l" defTabSz="3840480" rtl="0" eaLnBrk="1" latinLnBrk="0" hangingPunct="1">
                        <a:spcBef>
                          <a:spcPts val="0"/>
                        </a:spcBef>
                        <a:spcAft>
                          <a:spcPts val="0"/>
                        </a:spcAft>
                        <a:buFont typeface="Arial" panose="020B0604020202020204" pitchFamily="34" charset="0"/>
                        <a:buNone/>
                      </a:pPr>
                      <a:r>
                        <a:rPr lang="en-US" sz="3200" i="0" kern="1200" dirty="0">
                          <a:solidFill>
                            <a:schemeClr val="tx1"/>
                          </a:solidFill>
                          <a:latin typeface="Times New Roman" charset="0"/>
                          <a:cs typeface="Times New Roman" charset="0"/>
                        </a:rPr>
                        <a:t>missing due to the satellite</a:t>
                      </a:r>
                    </a:p>
                    <a:p>
                      <a:pPr marL="0" indent="0" algn="l" defTabSz="3840480" rtl="0" eaLnBrk="1" latinLnBrk="0" hangingPunct="1">
                        <a:spcBef>
                          <a:spcPts val="0"/>
                        </a:spcBef>
                        <a:spcAft>
                          <a:spcPts val="0"/>
                        </a:spcAft>
                        <a:buFont typeface="Arial" panose="020B0604020202020204" pitchFamily="34" charset="0"/>
                        <a:buNone/>
                      </a:pPr>
                      <a:r>
                        <a:rPr lang="en-US" sz="3200" i="0" kern="1200" dirty="0">
                          <a:solidFill>
                            <a:schemeClr val="tx1"/>
                          </a:solidFill>
                          <a:latin typeface="Times New Roman" charset="0"/>
                          <a:cs typeface="Times New Roman" charset="0"/>
                        </a:rPr>
                        <a:t>used to obtain the SAR </a:t>
                      </a:r>
                    </a:p>
                    <a:p>
                      <a:pPr marL="0" indent="0" algn="l" defTabSz="3840480" rtl="0" eaLnBrk="1" latinLnBrk="0" hangingPunct="1">
                        <a:spcBef>
                          <a:spcPts val="0"/>
                        </a:spcBef>
                        <a:spcAft>
                          <a:spcPts val="0"/>
                        </a:spcAft>
                        <a:buFont typeface="Arial" panose="020B0604020202020204" pitchFamily="34" charset="0"/>
                        <a:buNone/>
                      </a:pPr>
                      <a:r>
                        <a:rPr lang="en-US" sz="3200" i="0" kern="1200" dirty="0">
                          <a:solidFill>
                            <a:schemeClr val="tx1"/>
                          </a:solidFill>
                          <a:latin typeface="Times New Roman" charset="0"/>
                          <a:cs typeface="Times New Roman" charset="0"/>
                        </a:rPr>
                        <a:t>images not passing over part of the sea ice at a given time</a:t>
                      </a:r>
                      <a:endParaRPr lang="en-US" sz="3200" i="0" kern="1200" dirty="0">
                        <a:solidFill>
                          <a:schemeClr val="tx1"/>
                        </a:solidFill>
                        <a:latin typeface="Times New Roman" charset="0"/>
                        <a:ea typeface="Times New Roman" charset="0"/>
                        <a:cs typeface="Times New Roman" charset="0"/>
                      </a:endParaRPr>
                    </a:p>
                  </a:txBody>
                  <a:tcPr marL="384048" marR="384048" marT="384048" marB="384048">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13" name="Table 12">
            <a:extLst>
              <a:ext uri="{FF2B5EF4-FFF2-40B4-BE49-F238E27FC236}">
                <a16:creationId xmlns:a16="http://schemas.microsoft.com/office/drawing/2014/main" id="{52720AD4-341E-EC4C-AD4B-33DC2D7986F4}"/>
              </a:ext>
            </a:extLst>
          </p:cNvPr>
          <p:cNvGraphicFramePr>
            <a:graphicFrameLocks noGrp="1"/>
          </p:cNvGraphicFramePr>
          <p:nvPr>
            <p:extLst>
              <p:ext uri="{D42A27DB-BD31-4B8C-83A1-F6EECF244321}">
                <p14:modId xmlns:p14="http://schemas.microsoft.com/office/powerpoint/2010/main" val="1266573487"/>
              </p:ext>
            </p:extLst>
          </p:nvPr>
        </p:nvGraphicFramePr>
        <p:xfrm>
          <a:off x="13581402" y="33343229"/>
          <a:ext cx="11358222" cy="3031236"/>
        </p:xfrm>
        <a:graphic>
          <a:graphicData uri="http://schemas.openxmlformats.org/drawingml/2006/table">
            <a:tbl>
              <a:tblPr firstRow="1" bandRow="1">
                <a:solidFill>
                  <a:srgbClr val="9D1625"/>
                </a:solidFill>
                <a:effectLst/>
                <a:tableStyleId>{5C22544A-7EE6-4342-B048-85BDC9FD1C3A}</a:tableStyleId>
              </a:tblPr>
              <a:tblGrid>
                <a:gridCol w="11358222">
                  <a:extLst>
                    <a:ext uri="{9D8B030D-6E8A-4147-A177-3AD203B41FA5}">
                      <a16:colId xmlns:a16="http://schemas.microsoft.com/office/drawing/2014/main" val="20000"/>
                    </a:ext>
                  </a:extLst>
                </a:gridCol>
              </a:tblGrid>
              <a:tr h="973607">
                <a:tc>
                  <a:txBody>
                    <a:bodyPr/>
                    <a:lstStyle/>
                    <a:p>
                      <a:pPr algn="l"/>
                      <a:r>
                        <a:rPr lang="en-US" sz="5300" b="1" spc="300" dirty="0">
                          <a:latin typeface="Arial" charset="0"/>
                          <a:ea typeface="Arial" charset="0"/>
                          <a:cs typeface="Arial" charset="0"/>
                        </a:rPr>
                        <a:t>QUESTIONS?</a:t>
                      </a:r>
                    </a:p>
                  </a:txBody>
                  <a:tcPr marL="384048" marR="960120" marT="240030" marB="24003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9D1824"/>
                    </a:solidFill>
                  </a:tcPr>
                </a:tc>
                <a:extLst>
                  <a:ext uri="{0D108BD9-81ED-4DB2-BD59-A6C34878D82A}">
                    <a16:rowId xmlns:a16="http://schemas.microsoft.com/office/drawing/2014/main" val="10000"/>
                  </a:ext>
                </a:extLst>
              </a:tr>
              <a:tr h="1582265">
                <a:tc>
                  <a:txBody>
                    <a:bodyPr/>
                    <a:lstStyle/>
                    <a:p>
                      <a:pPr algn="l"/>
                      <a:r>
                        <a:rPr lang="en-US" sz="3200" b="0" kern="1200" dirty="0">
                          <a:solidFill>
                            <a:schemeClr val="bg1"/>
                          </a:solidFill>
                          <a:latin typeface="Arial" panose="020B0604020202020204" pitchFamily="34" charset="0"/>
                          <a:ea typeface="Arial" charset="0"/>
                          <a:cs typeface="Arial" panose="020B0604020202020204" pitchFamily="34" charset="0"/>
                        </a:rPr>
                        <a:t>Email: </a:t>
                      </a:r>
                      <a:r>
                        <a:rPr lang="en-US" sz="3200" b="0" kern="1200" dirty="0">
                          <a:solidFill>
                            <a:schemeClr val="bg1"/>
                          </a:solidFill>
                          <a:latin typeface="Arial" panose="020B0604020202020204" pitchFamily="34" charset="0"/>
                          <a:ea typeface="Arial" charset="0"/>
                          <a:cs typeface="Arial" panose="020B0604020202020204" pitchFamily="34" charset="0"/>
                          <a:hlinkClick r:id="rId2"/>
                        </a:rPr>
                        <a:t>akleffner@huskers.unl.edu</a:t>
                      </a:r>
                      <a:endParaRPr lang="en-US" sz="3200" b="0" kern="1200" dirty="0">
                        <a:solidFill>
                          <a:schemeClr val="bg1"/>
                        </a:solidFill>
                        <a:latin typeface="Arial" panose="020B0604020202020204" pitchFamily="34" charset="0"/>
                        <a:ea typeface="Arial" charset="0"/>
                        <a:cs typeface="Arial" panose="020B0604020202020204" pitchFamily="34" charset="0"/>
                      </a:endParaRPr>
                    </a:p>
                    <a:p>
                      <a:pPr algn="l"/>
                      <a:r>
                        <a:rPr lang="en-US" sz="3200" b="0" kern="1200" dirty="0" err="1">
                          <a:solidFill>
                            <a:schemeClr val="bg1"/>
                          </a:solidFill>
                          <a:latin typeface="Arial" panose="020B0604020202020204" pitchFamily="34" charset="0"/>
                          <a:ea typeface="Arial" charset="0"/>
                          <a:cs typeface="Arial" panose="020B0604020202020204" pitchFamily="34" charset="0"/>
                        </a:rPr>
                        <a:t>Github</a:t>
                      </a:r>
                      <a:r>
                        <a:rPr lang="en-US" sz="3200" b="0" kern="1200" dirty="0">
                          <a:solidFill>
                            <a:schemeClr val="bg1"/>
                          </a:solidFill>
                          <a:latin typeface="Arial" panose="020B0604020202020204" pitchFamily="34" charset="0"/>
                          <a:ea typeface="Arial" charset="0"/>
                          <a:cs typeface="Arial" panose="020B0604020202020204" pitchFamily="34" charset="0"/>
                        </a:rPr>
                        <a:t> Username: </a:t>
                      </a:r>
                      <a:r>
                        <a:rPr lang="en-US" sz="3200" b="0" kern="1200" dirty="0" err="1">
                          <a:solidFill>
                            <a:schemeClr val="bg1"/>
                          </a:solidFill>
                          <a:latin typeface="Arial" panose="020B0604020202020204" pitchFamily="34" charset="0"/>
                          <a:ea typeface="Arial" charset="0"/>
                          <a:cs typeface="Arial" panose="020B0604020202020204" pitchFamily="34" charset="0"/>
                        </a:rPr>
                        <a:t>alisonkleffner</a:t>
                      </a:r>
                      <a:endParaRPr lang="en-US" sz="3200" b="0" kern="1200" dirty="0">
                        <a:solidFill>
                          <a:schemeClr val="bg1"/>
                        </a:solidFill>
                        <a:latin typeface="Arial" panose="020B0604020202020204" pitchFamily="34" charset="0"/>
                        <a:ea typeface="Arial" charset="0"/>
                        <a:cs typeface="Arial" panose="020B0604020202020204" pitchFamily="34" charset="0"/>
                      </a:endParaRPr>
                    </a:p>
                  </a:txBody>
                  <a:tcPr marL="384048" marR="960120" marT="384048" marB="384048">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76200" cap="flat" cmpd="sng" algn="ctr">
                      <a:solidFill>
                        <a:schemeClr val="bg2">
                          <a:lumMod val="90000"/>
                        </a:schemeClr>
                      </a:solidFill>
                      <a:prstDash val="solid"/>
                      <a:round/>
                      <a:headEnd type="none" w="med" len="med"/>
                      <a:tailEnd type="none" w="med" len="med"/>
                    </a:lnB>
                    <a:lnTlToBr w="12700" cmpd="sng">
                      <a:noFill/>
                      <a:prstDash val="solid"/>
                    </a:lnTlToBr>
                    <a:lnBlToTr w="12700" cmpd="sng">
                      <a:noFill/>
                      <a:prstDash val="solid"/>
                    </a:lnBlToTr>
                    <a:solidFill>
                      <a:srgbClr val="CB2433"/>
                    </a:solidFill>
                  </a:tcPr>
                </a:tc>
                <a:extLst>
                  <a:ext uri="{0D108BD9-81ED-4DB2-BD59-A6C34878D82A}">
                    <a16:rowId xmlns:a16="http://schemas.microsoft.com/office/drawing/2014/main" val="10001"/>
                  </a:ext>
                </a:extLst>
              </a:tr>
            </a:tbl>
          </a:graphicData>
        </a:graphic>
      </p:graphicFrame>
      <p:sp>
        <p:nvSpPr>
          <p:cNvPr id="14" name="TextBox 13">
            <a:extLst>
              <a:ext uri="{FF2B5EF4-FFF2-40B4-BE49-F238E27FC236}">
                <a16:creationId xmlns:a16="http://schemas.microsoft.com/office/drawing/2014/main" id="{AADDAD32-565D-9045-8DB1-5C1E0729AE65}"/>
              </a:ext>
            </a:extLst>
          </p:cNvPr>
          <p:cNvSpPr txBox="1"/>
          <p:nvPr/>
        </p:nvSpPr>
        <p:spPr>
          <a:xfrm>
            <a:off x="1108868" y="1197444"/>
            <a:ext cx="28087507" cy="1255728"/>
          </a:xfrm>
          <a:prstGeom prst="rect">
            <a:avLst/>
          </a:prstGeom>
          <a:noFill/>
        </p:spPr>
        <p:txBody>
          <a:bodyPr wrap="square" rtlCol="0">
            <a:spAutoFit/>
          </a:bodyPr>
          <a:lstStyle/>
          <a:p>
            <a:pPr>
              <a:lnSpc>
                <a:spcPct val="80000"/>
              </a:lnSpc>
            </a:pPr>
            <a:r>
              <a:rPr lang="en-US" sz="9450" b="1" spc="105" dirty="0">
                <a:solidFill>
                  <a:schemeClr val="bg1"/>
                </a:solidFill>
                <a:latin typeface="Arial"/>
                <a:cs typeface="Arial"/>
              </a:rPr>
              <a:t>A </a:t>
            </a:r>
            <a:r>
              <a:rPr lang="en-US" sz="9450" b="1" spc="105" dirty="0" err="1">
                <a:solidFill>
                  <a:schemeClr val="bg1"/>
                </a:solidFill>
                <a:latin typeface="Arial"/>
                <a:cs typeface="Arial"/>
              </a:rPr>
              <a:t>Spatio</a:t>
            </a:r>
            <a:r>
              <a:rPr lang="en-US" sz="9450" b="1" spc="105" dirty="0">
                <a:solidFill>
                  <a:schemeClr val="bg1"/>
                </a:solidFill>
                <a:latin typeface="Arial"/>
                <a:cs typeface="Arial"/>
              </a:rPr>
              <a:t>-Temporal Model for Arctic Sea Ice</a:t>
            </a:r>
          </a:p>
        </p:txBody>
      </p:sp>
      <p:sp>
        <p:nvSpPr>
          <p:cNvPr id="15" name="TextBox 14">
            <a:extLst>
              <a:ext uri="{FF2B5EF4-FFF2-40B4-BE49-F238E27FC236}">
                <a16:creationId xmlns:a16="http://schemas.microsoft.com/office/drawing/2014/main" id="{17073839-689F-544B-AF01-215451453DFE}"/>
              </a:ext>
            </a:extLst>
          </p:cNvPr>
          <p:cNvSpPr txBox="1"/>
          <p:nvPr/>
        </p:nvSpPr>
        <p:spPr>
          <a:xfrm>
            <a:off x="1108870" y="2526149"/>
            <a:ext cx="28087504" cy="997196"/>
          </a:xfrm>
          <a:prstGeom prst="rect">
            <a:avLst/>
          </a:prstGeom>
          <a:noFill/>
        </p:spPr>
        <p:txBody>
          <a:bodyPr wrap="square" rtlCol="0">
            <a:spAutoFit/>
          </a:bodyPr>
          <a:lstStyle/>
          <a:p>
            <a:pPr>
              <a:lnSpc>
                <a:spcPct val="80000"/>
              </a:lnSpc>
            </a:pPr>
            <a:r>
              <a:rPr lang="en-US" sz="7350" i="1" dirty="0">
                <a:solidFill>
                  <a:schemeClr val="bg1"/>
                </a:solidFill>
                <a:latin typeface="Times New Roman" charset="0"/>
                <a:ea typeface="Times New Roman" charset="0"/>
                <a:cs typeface="Times New Roman" charset="0"/>
              </a:rPr>
              <a:t>Alison Kleffner, Yawen Guan, Susan VanderPlas</a:t>
            </a:r>
          </a:p>
        </p:txBody>
      </p:sp>
      <p:sp>
        <p:nvSpPr>
          <p:cNvPr id="16" name="TextBox 15">
            <a:extLst>
              <a:ext uri="{FF2B5EF4-FFF2-40B4-BE49-F238E27FC236}">
                <a16:creationId xmlns:a16="http://schemas.microsoft.com/office/drawing/2014/main" id="{AFC04EEE-8A99-404E-A855-0C691B2DA487}"/>
              </a:ext>
            </a:extLst>
          </p:cNvPr>
          <p:cNvSpPr txBox="1"/>
          <p:nvPr/>
        </p:nvSpPr>
        <p:spPr>
          <a:xfrm>
            <a:off x="1108870" y="3710358"/>
            <a:ext cx="28087504" cy="557717"/>
          </a:xfrm>
          <a:prstGeom prst="rect">
            <a:avLst/>
          </a:prstGeom>
          <a:noFill/>
        </p:spPr>
        <p:txBody>
          <a:bodyPr wrap="square" rtlCol="0">
            <a:spAutoFit/>
          </a:bodyPr>
          <a:lstStyle/>
          <a:p>
            <a:pPr>
              <a:lnSpc>
                <a:spcPct val="80000"/>
              </a:lnSpc>
            </a:pPr>
            <a:r>
              <a:rPr lang="en-US" sz="3780" i="1" dirty="0">
                <a:solidFill>
                  <a:schemeClr val="bg1"/>
                </a:solidFill>
                <a:latin typeface="Times New Roman" charset="0"/>
                <a:ea typeface="Times New Roman" charset="0"/>
                <a:cs typeface="Times New Roman" charset="0"/>
              </a:rPr>
              <a:t>Department of Statistics, University of Nebraska - Lincoln</a:t>
            </a:r>
          </a:p>
        </p:txBody>
      </p:sp>
      <p:pic>
        <p:nvPicPr>
          <p:cNvPr id="3" name="Picture 2" descr="Graphical user interface, chart&#10;&#10;Description automatically generated">
            <a:extLst>
              <a:ext uri="{FF2B5EF4-FFF2-40B4-BE49-F238E27FC236}">
                <a16:creationId xmlns:a16="http://schemas.microsoft.com/office/drawing/2014/main" id="{C9608CF4-9D02-610B-58A2-726FB57F5A86}"/>
              </a:ext>
            </a:extLst>
          </p:cNvPr>
          <p:cNvPicPr>
            <a:picLocks noChangeAspect="1"/>
          </p:cNvPicPr>
          <p:nvPr/>
        </p:nvPicPr>
        <p:blipFill>
          <a:blip r:embed="rId3"/>
          <a:stretch>
            <a:fillRect/>
          </a:stretch>
        </p:blipFill>
        <p:spPr>
          <a:xfrm>
            <a:off x="6081992" y="18487218"/>
            <a:ext cx="6334296" cy="4573576"/>
          </a:xfrm>
          <a:prstGeom prst="rect">
            <a:avLst/>
          </a:prstGeom>
        </p:spPr>
      </p:pic>
      <p:graphicFrame>
        <p:nvGraphicFramePr>
          <p:cNvPr id="17" name="Table 16">
            <a:extLst>
              <a:ext uri="{FF2B5EF4-FFF2-40B4-BE49-F238E27FC236}">
                <a16:creationId xmlns:a16="http://schemas.microsoft.com/office/drawing/2014/main" id="{C76AC413-7DC3-F206-A718-22C7C58E3767}"/>
              </a:ext>
            </a:extLst>
          </p:cNvPr>
          <p:cNvGraphicFramePr>
            <a:graphicFrameLocks noGrp="1"/>
          </p:cNvGraphicFramePr>
          <p:nvPr>
            <p:extLst>
              <p:ext uri="{D42A27DB-BD31-4B8C-83A1-F6EECF244321}">
                <p14:modId xmlns:p14="http://schemas.microsoft.com/office/powerpoint/2010/main" val="705108336"/>
              </p:ext>
            </p:extLst>
          </p:nvPr>
        </p:nvGraphicFramePr>
        <p:xfrm>
          <a:off x="1108871" y="24257063"/>
          <a:ext cx="11358220" cy="12373356"/>
        </p:xfrm>
        <a:graphic>
          <a:graphicData uri="http://schemas.openxmlformats.org/drawingml/2006/table">
            <a:tbl>
              <a:tblPr firstRow="1" bandRow="1">
                <a:effectLst/>
                <a:tableStyleId>{2D5ABB26-0587-4C30-8999-92F81FD0307C}</a:tableStyleId>
              </a:tblPr>
              <a:tblGrid>
                <a:gridCol w="11358220">
                  <a:extLst>
                    <a:ext uri="{9D8B030D-6E8A-4147-A177-3AD203B41FA5}">
                      <a16:colId xmlns:a16="http://schemas.microsoft.com/office/drawing/2014/main" val="20000"/>
                    </a:ext>
                  </a:extLst>
                </a:gridCol>
              </a:tblGrid>
              <a:tr h="0">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300" b="1" kern="1200" spc="100" baseline="0" dirty="0">
                          <a:solidFill>
                            <a:schemeClr val="bg1"/>
                          </a:solidFill>
                          <a:latin typeface="Arial" charset="0"/>
                          <a:ea typeface="Arial" charset="0"/>
                          <a:cs typeface="Arial" charset="0"/>
                        </a:rPr>
                        <a:t>Method Motivation</a:t>
                      </a:r>
                    </a:p>
                  </a:txBody>
                  <a:tcPr marL="384048" marR="384048" marT="240030" marB="24003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6206124">
                <a:tc>
                  <a:txBody>
                    <a:bodyPr/>
                    <a:lstStyle/>
                    <a:p>
                      <a:pPr marL="0" indent="0">
                        <a:spcBef>
                          <a:spcPts val="0"/>
                        </a:spcBef>
                        <a:spcAft>
                          <a:spcPts val="1800"/>
                        </a:spcAft>
                        <a:buFont typeface="Arial" charset="0"/>
                        <a:buNone/>
                      </a:pPr>
                      <a:endParaRPr lang="en-US" sz="3200" i="1" dirty="0">
                        <a:latin typeface="Times New Roman" charset="0"/>
                        <a:ea typeface="Times New Roman" charset="0"/>
                        <a:cs typeface="Times New Roman" charset="0"/>
                      </a:endParaRPr>
                    </a:p>
                    <a:p>
                      <a:pPr marL="0" indent="0">
                        <a:spcBef>
                          <a:spcPts val="0"/>
                        </a:spcBef>
                        <a:spcAft>
                          <a:spcPts val="1800"/>
                        </a:spcAft>
                        <a:buFont typeface="Arial" charset="0"/>
                        <a:buNone/>
                      </a:pPr>
                      <a:endParaRPr lang="en-US" sz="3200" i="1" dirty="0">
                        <a:latin typeface="Times New Roman" charset="0"/>
                        <a:ea typeface="Times New Roman" charset="0"/>
                        <a:cs typeface="Times New Roman" charset="0"/>
                      </a:endParaRPr>
                    </a:p>
                    <a:p>
                      <a:pPr marL="0" indent="0">
                        <a:spcBef>
                          <a:spcPts val="0"/>
                        </a:spcBef>
                        <a:spcAft>
                          <a:spcPts val="1800"/>
                        </a:spcAft>
                        <a:buFont typeface="Arial" charset="0"/>
                        <a:buNone/>
                      </a:pPr>
                      <a:endParaRPr lang="en-US" sz="3200" i="1" dirty="0">
                        <a:latin typeface="Times New Roman" charset="0"/>
                        <a:ea typeface="Times New Roman" charset="0"/>
                        <a:cs typeface="Times New Roman" charset="0"/>
                      </a:endParaRPr>
                    </a:p>
                    <a:p>
                      <a:pPr marL="0" indent="0">
                        <a:spcBef>
                          <a:spcPts val="0"/>
                        </a:spcBef>
                        <a:spcAft>
                          <a:spcPts val="1800"/>
                        </a:spcAft>
                        <a:buFont typeface="Arial" charset="0"/>
                        <a:buNone/>
                      </a:pPr>
                      <a:endParaRPr lang="en-US" sz="3200" i="1" dirty="0">
                        <a:latin typeface="Times New Roman" charset="0"/>
                        <a:ea typeface="Times New Roman" charset="0"/>
                        <a:cs typeface="Times New Roman" charset="0"/>
                      </a:endParaRPr>
                    </a:p>
                    <a:p>
                      <a:pPr marL="0" indent="0">
                        <a:spcBef>
                          <a:spcPts val="0"/>
                        </a:spcBef>
                        <a:spcAft>
                          <a:spcPts val="1800"/>
                        </a:spcAft>
                        <a:buFont typeface="Arial" charset="0"/>
                        <a:buNone/>
                      </a:pPr>
                      <a:endParaRPr lang="en-US" sz="3200" i="1" dirty="0">
                        <a:latin typeface="Times New Roman" charset="0"/>
                        <a:ea typeface="Times New Roman" charset="0"/>
                        <a:cs typeface="Times New Roman" charset="0"/>
                      </a:endParaRPr>
                    </a:p>
                    <a:p>
                      <a:pPr marL="0" indent="0">
                        <a:spcBef>
                          <a:spcPts val="0"/>
                        </a:spcBef>
                        <a:spcAft>
                          <a:spcPts val="1800"/>
                        </a:spcAft>
                        <a:buFont typeface="Arial" charset="0"/>
                        <a:buNone/>
                      </a:pPr>
                      <a:endParaRPr lang="en-US" sz="3200" i="1" dirty="0">
                        <a:latin typeface="Times New Roman" charset="0"/>
                        <a:ea typeface="Times New Roman" charset="0"/>
                        <a:cs typeface="Times New Roman" charset="0"/>
                      </a:endParaRPr>
                    </a:p>
                    <a:p>
                      <a:pPr marL="0" indent="0">
                        <a:spcBef>
                          <a:spcPts val="0"/>
                        </a:spcBef>
                        <a:spcAft>
                          <a:spcPts val="1800"/>
                        </a:spcAft>
                        <a:buFont typeface="Arial" charset="0"/>
                        <a:buNone/>
                      </a:pPr>
                      <a:endParaRPr lang="en-US" sz="3200" i="1" dirty="0">
                        <a:latin typeface="Times New Roman" charset="0"/>
                        <a:ea typeface="Times New Roman" charset="0"/>
                        <a:cs typeface="Times New Roman" charset="0"/>
                      </a:endParaRPr>
                    </a:p>
                    <a:p>
                      <a:pPr marL="0" indent="0">
                        <a:spcBef>
                          <a:spcPts val="0"/>
                        </a:spcBef>
                        <a:spcAft>
                          <a:spcPts val="1800"/>
                        </a:spcAft>
                        <a:buFont typeface="Arial" charset="0"/>
                        <a:buNone/>
                      </a:pPr>
                      <a:endParaRPr lang="en-US" sz="3200" i="1" dirty="0">
                        <a:latin typeface="Times New Roman" charset="0"/>
                        <a:ea typeface="Times New Roman" charset="0"/>
                        <a:cs typeface="Times New Roman" charset="0"/>
                      </a:endParaRPr>
                    </a:p>
                    <a:p>
                      <a:pPr marL="0" indent="0">
                        <a:spcBef>
                          <a:spcPts val="0"/>
                        </a:spcBef>
                        <a:spcAft>
                          <a:spcPts val="1800"/>
                        </a:spcAft>
                        <a:buFont typeface="Arial" charset="0"/>
                        <a:buNone/>
                      </a:pPr>
                      <a:endParaRPr lang="en-US" sz="3200" i="1" dirty="0">
                        <a:latin typeface="Times New Roman" charset="0"/>
                        <a:ea typeface="Times New Roman" charset="0"/>
                        <a:cs typeface="Times New Roman" charset="0"/>
                      </a:endParaRPr>
                    </a:p>
                    <a:p>
                      <a:pPr marL="457200" indent="-457200">
                        <a:spcBef>
                          <a:spcPts val="0"/>
                        </a:spcBef>
                        <a:spcAft>
                          <a:spcPts val="1800"/>
                        </a:spcAf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It can be seen in this figure that there seems to be groups movement patterns within the ice pack. </a:t>
                      </a:r>
                    </a:p>
                    <a:p>
                      <a:pPr marL="457200" indent="-457200">
                        <a:spcBef>
                          <a:spcPts val="0"/>
                        </a:spcBef>
                        <a:spcAft>
                          <a:spcPts val="1800"/>
                        </a:spcAf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Tracked identifiers in the ice sheet can be grouped together when have similar movement. This may be accomplished by using a clustering </a:t>
                      </a:r>
                    </a:p>
                    <a:p>
                      <a:pPr marL="457200" indent="-457200">
                        <a:spcBef>
                          <a:spcPts val="0"/>
                        </a:spcBef>
                        <a:spcAft>
                          <a:spcPts val="1800"/>
                        </a:spcAf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The idea is that sea ice crack may form on the border between clusters.</a:t>
                      </a:r>
                      <a:endParaRPr lang="en-US" sz="3200" i="1" dirty="0">
                        <a:latin typeface="Times New Roman" panose="02020603050405020304" pitchFamily="18" charset="0"/>
                        <a:ea typeface="Times New Roman" charset="0"/>
                        <a:cs typeface="Times New Roman" panose="02020603050405020304" pitchFamily="18" charset="0"/>
                      </a:endParaRPr>
                    </a:p>
                  </a:txBody>
                  <a:tcPr marL="384048" marR="384048" marT="384048" marB="384048">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pic>
        <p:nvPicPr>
          <p:cNvPr id="11" name="Picture 10" descr="Graphical user interface, chart, scatter chart&#10;&#10;Description automatically generated">
            <a:extLst>
              <a:ext uri="{FF2B5EF4-FFF2-40B4-BE49-F238E27FC236}">
                <a16:creationId xmlns:a16="http://schemas.microsoft.com/office/drawing/2014/main" id="{C55D6855-D2D3-E7A5-4156-E72DBC93290D}"/>
              </a:ext>
            </a:extLst>
          </p:cNvPr>
          <p:cNvPicPr>
            <a:picLocks noChangeAspect="1"/>
          </p:cNvPicPr>
          <p:nvPr/>
        </p:nvPicPr>
        <p:blipFill>
          <a:blip r:embed="rId4"/>
          <a:stretch>
            <a:fillRect/>
          </a:stretch>
        </p:blipFill>
        <p:spPr>
          <a:xfrm>
            <a:off x="2740058" y="25855311"/>
            <a:ext cx="6530941" cy="6114683"/>
          </a:xfrm>
          <a:prstGeom prst="rect">
            <a:avLst/>
          </a:prstGeom>
        </p:spPr>
      </p:pic>
      <p:graphicFrame>
        <p:nvGraphicFramePr>
          <p:cNvPr id="18" name="Table 17">
            <a:extLst>
              <a:ext uri="{FF2B5EF4-FFF2-40B4-BE49-F238E27FC236}">
                <a16:creationId xmlns:a16="http://schemas.microsoft.com/office/drawing/2014/main" id="{28205DA9-A437-F3E0-B1CF-E6C162ED9E25}"/>
              </a:ext>
            </a:extLst>
          </p:cNvPr>
          <p:cNvGraphicFramePr>
            <a:graphicFrameLocks noGrp="1"/>
          </p:cNvGraphicFramePr>
          <p:nvPr>
            <p:extLst>
              <p:ext uri="{D42A27DB-BD31-4B8C-83A1-F6EECF244321}">
                <p14:modId xmlns:p14="http://schemas.microsoft.com/office/powerpoint/2010/main" val="4125966597"/>
              </p:ext>
            </p:extLst>
          </p:nvPr>
        </p:nvGraphicFramePr>
        <p:xfrm>
          <a:off x="26206335" y="25371509"/>
          <a:ext cx="11875611" cy="5698236"/>
        </p:xfrm>
        <a:graphic>
          <a:graphicData uri="http://schemas.openxmlformats.org/drawingml/2006/table">
            <a:tbl>
              <a:tblPr firstRow="1" bandRow="1">
                <a:effectLst/>
                <a:tableStyleId>{2D5ABB26-0587-4C30-8999-92F81FD0307C}</a:tableStyleId>
              </a:tblPr>
              <a:tblGrid>
                <a:gridCol w="11875611">
                  <a:extLst>
                    <a:ext uri="{9D8B030D-6E8A-4147-A177-3AD203B41FA5}">
                      <a16:colId xmlns:a16="http://schemas.microsoft.com/office/drawing/2014/main" val="20000"/>
                    </a:ext>
                  </a:extLst>
                </a:gridCol>
              </a:tblGrid>
              <a:tr h="989291">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300" b="1" kern="1200" spc="100" baseline="0" dirty="0">
                          <a:solidFill>
                            <a:schemeClr val="bg1"/>
                          </a:solidFill>
                          <a:latin typeface="Arial" charset="0"/>
                          <a:ea typeface="Arial" charset="0"/>
                          <a:cs typeface="Arial" charset="0"/>
                        </a:rPr>
                        <a:t>Conclusion</a:t>
                      </a:r>
                    </a:p>
                  </a:txBody>
                  <a:tcPr marL="384048" marR="384048" marT="240030" marB="24003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3493654">
                <a:tc>
                  <a:txBody>
                    <a:bodyPr/>
                    <a:lstStyle/>
                    <a:p>
                      <a:pPr marL="457200" indent="-457200">
                        <a:spcAft>
                          <a:spcPts val="1800"/>
                        </a:spcAft>
                        <a:buFont typeface="Arial" panose="020B0604020202020204" pitchFamily="34" charset="0"/>
                        <a:buChar char="•"/>
                      </a:pPr>
                      <a:r>
                        <a:rPr lang="en-US" sz="3200" dirty="0">
                          <a:latin typeface="Times New Roman" charset="0"/>
                          <a:ea typeface="Times New Roman" charset="0"/>
                          <a:cs typeface="Times New Roman" charset="0"/>
                        </a:rPr>
                        <a:t>Bounding Box method is limited by pre-defined number of clusters, but seems to discover large ice leads. Should be used in conjunction with other ice lead detection methods</a:t>
                      </a:r>
                    </a:p>
                    <a:p>
                      <a:pPr marL="457200" indent="-457200">
                        <a:spcAft>
                          <a:spcPts val="1800"/>
                        </a:spcAft>
                        <a:buFont typeface="Arial" panose="020B0604020202020204" pitchFamily="34" charset="0"/>
                        <a:buChar char="•"/>
                      </a:pPr>
                      <a:r>
                        <a:rPr lang="en-US" sz="3200" dirty="0">
                          <a:latin typeface="Times New Roman" charset="0"/>
                          <a:ea typeface="Times New Roman" charset="0"/>
                          <a:cs typeface="Times New Roman" charset="0"/>
                        </a:rPr>
                        <a:t>Intersection Interpolation Method shows promise over linear interpolation when data is not linear. Some issues in model creation – like if not enough known data in that intersection for a given time. </a:t>
                      </a:r>
                    </a:p>
                  </a:txBody>
                  <a:tcPr marL="384048" marR="384048" marT="384048" marB="384048">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19" name="Table 18">
            <a:extLst>
              <a:ext uri="{FF2B5EF4-FFF2-40B4-BE49-F238E27FC236}">
                <a16:creationId xmlns:a16="http://schemas.microsoft.com/office/drawing/2014/main" id="{C731E1E8-085E-4647-B34C-53647BEEA396}"/>
              </a:ext>
            </a:extLst>
          </p:cNvPr>
          <p:cNvGraphicFramePr>
            <a:graphicFrameLocks noGrp="1"/>
          </p:cNvGraphicFramePr>
          <p:nvPr>
            <p:extLst>
              <p:ext uri="{D42A27DB-BD31-4B8C-83A1-F6EECF244321}">
                <p14:modId xmlns:p14="http://schemas.microsoft.com/office/powerpoint/2010/main" val="2451368977"/>
              </p:ext>
            </p:extLst>
          </p:nvPr>
        </p:nvGraphicFramePr>
        <p:xfrm>
          <a:off x="26206337" y="31038800"/>
          <a:ext cx="11875611" cy="4853514"/>
        </p:xfrm>
        <a:graphic>
          <a:graphicData uri="http://schemas.openxmlformats.org/drawingml/2006/table">
            <a:tbl>
              <a:tblPr firstRow="1" bandRow="1">
                <a:effectLst/>
                <a:tableStyleId>{2D5ABB26-0587-4C30-8999-92F81FD0307C}</a:tableStyleId>
              </a:tblPr>
              <a:tblGrid>
                <a:gridCol w="11875611">
                  <a:extLst>
                    <a:ext uri="{9D8B030D-6E8A-4147-A177-3AD203B41FA5}">
                      <a16:colId xmlns:a16="http://schemas.microsoft.com/office/drawing/2014/main" val="20000"/>
                    </a:ext>
                  </a:extLst>
                </a:gridCol>
              </a:tblGrid>
              <a:tr h="616661">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300" b="1" kern="1200" spc="100" baseline="0" dirty="0">
                          <a:solidFill>
                            <a:schemeClr val="bg1"/>
                          </a:solidFill>
                          <a:latin typeface="Arial" charset="0"/>
                          <a:ea typeface="Arial" charset="0"/>
                          <a:cs typeface="Arial" charset="0"/>
                        </a:rPr>
                        <a:t>References</a:t>
                      </a:r>
                    </a:p>
                  </a:txBody>
                  <a:tcPr marL="384048" marR="384048" marT="240030" marB="24003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3565734">
                <a:tc>
                  <a:txBody>
                    <a:bodyPr/>
                    <a:lstStyle/>
                    <a:p>
                      <a:pPr>
                        <a:spcAft>
                          <a:spcPts val="1800"/>
                        </a:spcAft>
                      </a:pPr>
                      <a:endParaRPr lang="en-US" sz="3200" dirty="0">
                        <a:latin typeface="Times New Roman" charset="0"/>
                        <a:ea typeface="Times New Roman" charset="0"/>
                        <a:cs typeface="Times New Roman" charset="0"/>
                      </a:endParaRPr>
                    </a:p>
                  </a:txBody>
                  <a:tcPr marL="384048" marR="384048" marT="384048" marB="384048">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21" name="Table 20">
            <a:extLst>
              <a:ext uri="{FF2B5EF4-FFF2-40B4-BE49-F238E27FC236}">
                <a16:creationId xmlns:a16="http://schemas.microsoft.com/office/drawing/2014/main" id="{2C3710C5-FCD0-BDE5-F7C4-1FE6DE575A94}"/>
              </a:ext>
            </a:extLst>
          </p:cNvPr>
          <p:cNvGraphicFramePr>
            <a:graphicFrameLocks noGrp="1"/>
          </p:cNvGraphicFramePr>
          <p:nvPr>
            <p:extLst>
              <p:ext uri="{D42A27DB-BD31-4B8C-83A1-F6EECF244321}">
                <p14:modId xmlns:p14="http://schemas.microsoft.com/office/powerpoint/2010/main" val="191607362"/>
              </p:ext>
            </p:extLst>
          </p:nvPr>
        </p:nvGraphicFramePr>
        <p:xfrm>
          <a:off x="13581402" y="14283405"/>
          <a:ext cx="11358220" cy="18682716"/>
        </p:xfrm>
        <a:graphic>
          <a:graphicData uri="http://schemas.openxmlformats.org/drawingml/2006/table">
            <a:tbl>
              <a:tblPr firstRow="1" bandRow="1">
                <a:effectLst/>
                <a:tableStyleId>{2D5ABB26-0587-4C30-8999-92F81FD0307C}</a:tableStyleId>
              </a:tblPr>
              <a:tblGrid>
                <a:gridCol w="11358220">
                  <a:extLst>
                    <a:ext uri="{9D8B030D-6E8A-4147-A177-3AD203B41FA5}">
                      <a16:colId xmlns:a16="http://schemas.microsoft.com/office/drawing/2014/main" val="20000"/>
                    </a:ext>
                  </a:extLst>
                </a:gridCol>
              </a:tblGrid>
              <a:tr h="1148833">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300" b="1" kern="1200" spc="100" baseline="0" dirty="0">
                          <a:solidFill>
                            <a:schemeClr val="bg1"/>
                          </a:solidFill>
                          <a:latin typeface="Arial" charset="0"/>
                          <a:ea typeface="Arial" charset="0"/>
                          <a:cs typeface="Arial" charset="0"/>
                        </a:rPr>
                        <a:t>Intersection Interpolation</a:t>
                      </a:r>
                    </a:p>
                  </a:txBody>
                  <a:tcPr marL="384048" marR="384048" marT="240030" marB="24003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6564162">
                <a:tc>
                  <a:txBody>
                    <a:bodyPr/>
                    <a:lstStyle/>
                    <a:p>
                      <a:pPr marL="457200" indent="-457200">
                        <a:spcAft>
                          <a:spcPts val="1800"/>
                        </a:spcAft>
                        <a:buFont typeface="Arial" panose="020B0604020202020204" pitchFamily="34" charset="0"/>
                        <a:buChar char="•"/>
                      </a:pPr>
                      <a:r>
                        <a:rPr lang="en-US" sz="3200" dirty="0">
                          <a:latin typeface="Times New Roman" charset="0"/>
                          <a:ea typeface="Times New Roman" charset="0"/>
                          <a:cs typeface="Times New Roman" charset="0"/>
                        </a:rPr>
                        <a:t>Due to the data collection method, when data is missing, it tends to be missing in chunks</a:t>
                      </a:r>
                    </a:p>
                    <a:p>
                      <a:pPr marL="457200" indent="-457200">
                        <a:spcAft>
                          <a:spcPts val="1800"/>
                        </a:spcAft>
                        <a:buFont typeface="Arial" panose="020B0604020202020204" pitchFamily="34" charset="0"/>
                        <a:buChar char="•"/>
                      </a:pPr>
                      <a:r>
                        <a:rPr lang="en-US" sz="3200" dirty="0">
                          <a:latin typeface="Times New Roman" charset="0"/>
                          <a:ea typeface="Times New Roman" charset="0"/>
                          <a:cs typeface="Times New Roman" charset="0"/>
                        </a:rPr>
                        <a:t>Method involves defining the spatio-temporal neighbors for each missing point, using our previously made clusters</a:t>
                      </a:r>
                    </a:p>
                    <a:p>
                      <a:pPr marL="457200" indent="-457200">
                        <a:spcAft>
                          <a:spcPts val="1800"/>
                        </a:spcAf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The overlap of a week’s clusters with the week before and after would create groups, where each member is a spatio-temporal neighbor of the others. This is because members are in a similar geographic region over time. </a:t>
                      </a:r>
                    </a:p>
                    <a:p>
                      <a:pPr marL="457200" indent="-457200">
                        <a:spcAft>
                          <a:spcPts val="1800"/>
                        </a:spcAft>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spcAft>
                          <a:spcPts val="1800"/>
                        </a:spcAft>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spcAft>
                          <a:spcPts val="1800"/>
                        </a:spcAft>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spcAft>
                          <a:spcPts val="1800"/>
                        </a:spcAft>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spcAft>
                          <a:spcPts val="1800"/>
                        </a:spcAft>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spcAft>
                          <a:spcPts val="1800"/>
                        </a:spcAft>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spcAft>
                          <a:spcPts val="1800"/>
                        </a:spcAft>
                        <a:buFont typeface="Arial" panose="020B0604020202020204" pitchFamily="34" charset="0"/>
                        <a:buChar char="•"/>
                      </a:pPr>
                      <a:endParaRPr lang="en-US" sz="3200" dirty="0">
                        <a:latin typeface="Times New Roman" panose="02020603050405020304" pitchFamily="18" charset="0"/>
                        <a:cs typeface="Times New Roman" panose="02020603050405020304" pitchFamily="18" charset="0"/>
                      </a:endParaRPr>
                    </a:p>
                    <a:p>
                      <a:pPr marL="457200" indent="-457200">
                        <a:spcAft>
                          <a:spcPts val="1800"/>
                        </a:spcAft>
                        <a:buFont typeface="Arial" panose="020B0604020202020204" pitchFamily="34" charset="0"/>
                        <a:buChar char="•"/>
                      </a:pPr>
                      <a:r>
                        <a:rPr lang="en-US" sz="3200" dirty="0"/>
                        <a:t>Developed a univariate model for both x and y from the known spatio-temporal neighbors</a:t>
                      </a:r>
                    </a:p>
                    <a:p>
                      <a:pPr marL="457200" indent="-457200">
                        <a:spcAft>
                          <a:spcPts val="1800"/>
                        </a:spcAft>
                        <a:buFont typeface="Arial" panose="020B0604020202020204" pitchFamily="34" charset="0"/>
                        <a:buChar char="•"/>
                      </a:pPr>
                      <a:r>
                        <a:rPr lang="en-US" sz="3200" dirty="0"/>
                        <a:t>The models were created using the </a:t>
                      </a:r>
                      <a:r>
                        <a:rPr lang="en-US" sz="3200" dirty="0" err="1"/>
                        <a:t>GpGp</a:t>
                      </a:r>
                      <a:r>
                        <a:rPr lang="en-US" sz="3200" dirty="0"/>
                        <a:t> package in R, which uses the </a:t>
                      </a:r>
                      <a:r>
                        <a:rPr lang="en-US" sz="3200" dirty="0" err="1"/>
                        <a:t>Vecchia’s</a:t>
                      </a:r>
                      <a:r>
                        <a:rPr lang="en-US" sz="3200" dirty="0"/>
                        <a:t> approximation, where used the exponential space-time covariance function </a:t>
                      </a:r>
                    </a:p>
                    <a:p>
                      <a:pPr marL="457200" indent="-457200">
                        <a:spcAft>
                          <a:spcPts val="1800"/>
                        </a:spcAft>
                        <a:buFont typeface="Arial" panose="020B0604020202020204" pitchFamily="34" charset="0"/>
                        <a:buChar char="•"/>
                      </a:pPr>
                      <a:r>
                        <a:rPr lang="en-US" sz="3200" dirty="0"/>
                        <a:t>The output for this model is the maximum </a:t>
                      </a:r>
                      <a:r>
                        <a:rPr lang="en-US" sz="3200" dirty="0" err="1"/>
                        <a:t>Vecchia</a:t>
                      </a:r>
                      <a:r>
                        <a:rPr lang="en-US" sz="3200" dirty="0"/>
                        <a:t> likelihood estimates for the mean and covariance parameters. These estimates then can be used to predict the unobserved locations at that time. </a:t>
                      </a:r>
                    </a:p>
                    <a:p>
                      <a:pPr marL="457200" marR="0" lvl="0" indent="-457200" algn="l" defTabSz="3840480" rtl="0" eaLnBrk="1" fontAlgn="auto" latinLnBrk="0" hangingPunct="1">
                        <a:lnSpc>
                          <a:spcPct val="100000"/>
                        </a:lnSpc>
                        <a:spcBef>
                          <a:spcPts val="0"/>
                        </a:spcBef>
                        <a:spcAft>
                          <a:spcPts val="1800"/>
                        </a:spcAft>
                        <a:buClrTx/>
                        <a:buSzTx/>
                        <a:buFont typeface="Arial" panose="020B0604020202020204" pitchFamily="34" charset="0"/>
                        <a:buChar char="•"/>
                        <a:tabLst/>
                        <a:defRPr/>
                      </a:pPr>
                      <a:r>
                        <a:rPr lang="en-US" sz="3200" dirty="0"/>
                        <a:t>A grid encompassing the data was created for each time to give an initial starting point for the estimation of the missing points in the model, using the centroid of the grid cell. From this, predictions for x or y are done using the fitted model</a:t>
                      </a:r>
                      <a:endParaRPr lang="en-US" sz="3200" dirty="0">
                        <a:latin typeface="Times New Roman" panose="02020603050405020304" pitchFamily="18" charset="0"/>
                        <a:ea typeface="Times New Roman" charset="0"/>
                        <a:cs typeface="Times New Roman" panose="02020603050405020304" pitchFamily="18" charset="0"/>
                      </a:endParaRPr>
                    </a:p>
                  </a:txBody>
                  <a:tcPr marL="384048" marR="384048" marT="384048" marB="384048">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pic>
        <p:nvPicPr>
          <p:cNvPr id="23" name="Picture 22" descr="Chart, radar chart&#10;&#10;Description automatically generated">
            <a:extLst>
              <a:ext uri="{FF2B5EF4-FFF2-40B4-BE49-F238E27FC236}">
                <a16:creationId xmlns:a16="http://schemas.microsoft.com/office/drawing/2014/main" id="{9082E541-59BB-337E-3AC3-E4E0F3556F44}"/>
              </a:ext>
            </a:extLst>
          </p:cNvPr>
          <p:cNvPicPr>
            <a:picLocks noChangeAspect="1"/>
          </p:cNvPicPr>
          <p:nvPr/>
        </p:nvPicPr>
        <p:blipFill>
          <a:blip r:embed="rId5"/>
          <a:stretch>
            <a:fillRect/>
          </a:stretch>
        </p:blipFill>
        <p:spPr>
          <a:xfrm>
            <a:off x="15990812" y="20597282"/>
            <a:ext cx="6423176" cy="4637751"/>
          </a:xfrm>
          <a:prstGeom prst="rect">
            <a:avLst/>
          </a:prstGeom>
        </p:spPr>
      </p:pic>
      <p:grpSp>
        <p:nvGrpSpPr>
          <p:cNvPr id="10" name="Group 9">
            <a:extLst>
              <a:ext uri="{FF2B5EF4-FFF2-40B4-BE49-F238E27FC236}">
                <a16:creationId xmlns:a16="http://schemas.microsoft.com/office/drawing/2014/main" id="{BEA2536C-5D09-F144-D568-ECBA25214FE4}"/>
              </a:ext>
            </a:extLst>
          </p:cNvPr>
          <p:cNvGrpSpPr/>
          <p:nvPr/>
        </p:nvGrpSpPr>
        <p:grpSpPr>
          <a:xfrm>
            <a:off x="26377785" y="7899400"/>
            <a:ext cx="11459062" cy="5396739"/>
            <a:chOff x="26377785" y="7899400"/>
            <a:chExt cx="11459062" cy="5396739"/>
          </a:xfrm>
        </p:grpSpPr>
        <p:pic>
          <p:nvPicPr>
            <p:cNvPr id="25" name="Picture 24" descr="Map&#10;&#10;Description automatically generated">
              <a:extLst>
                <a:ext uri="{FF2B5EF4-FFF2-40B4-BE49-F238E27FC236}">
                  <a16:creationId xmlns:a16="http://schemas.microsoft.com/office/drawing/2014/main" id="{6F3DE8ED-ECB4-0ADB-3809-C98C69B7371E}"/>
                </a:ext>
              </a:extLst>
            </p:cNvPr>
            <p:cNvPicPr>
              <a:picLocks noChangeAspect="1"/>
            </p:cNvPicPr>
            <p:nvPr/>
          </p:nvPicPr>
          <p:blipFill>
            <a:blip r:embed="rId6"/>
            <a:stretch>
              <a:fillRect/>
            </a:stretch>
          </p:blipFill>
          <p:spPr>
            <a:xfrm>
              <a:off x="31475878" y="7899400"/>
              <a:ext cx="6360969" cy="5396739"/>
            </a:xfrm>
            <a:prstGeom prst="rect">
              <a:avLst/>
            </a:prstGeom>
          </p:spPr>
        </p:pic>
        <p:pic>
          <p:nvPicPr>
            <p:cNvPr id="27" name="Picture 26" descr="Map&#10;&#10;Description automatically generated">
              <a:extLst>
                <a:ext uri="{FF2B5EF4-FFF2-40B4-BE49-F238E27FC236}">
                  <a16:creationId xmlns:a16="http://schemas.microsoft.com/office/drawing/2014/main" id="{6F198C94-260E-CDB2-CBF9-762A77884F8F}"/>
                </a:ext>
              </a:extLst>
            </p:cNvPr>
            <p:cNvPicPr>
              <a:picLocks noChangeAspect="1"/>
            </p:cNvPicPr>
            <p:nvPr/>
          </p:nvPicPr>
          <p:blipFill rotWithShape="1">
            <a:blip r:embed="rId7"/>
            <a:srcRect l="22222" r="22778"/>
            <a:stretch/>
          </p:blipFill>
          <p:spPr>
            <a:xfrm>
              <a:off x="26377785" y="8917180"/>
              <a:ext cx="5061711" cy="3789436"/>
            </a:xfrm>
            <a:prstGeom prst="rect">
              <a:avLst/>
            </a:prstGeom>
          </p:spPr>
        </p:pic>
      </p:grpSp>
      <p:graphicFrame>
        <p:nvGraphicFramePr>
          <p:cNvPr id="28" name="Table 28">
            <a:extLst>
              <a:ext uri="{FF2B5EF4-FFF2-40B4-BE49-F238E27FC236}">
                <a16:creationId xmlns:a16="http://schemas.microsoft.com/office/drawing/2014/main" id="{C583F036-B067-2EAD-A9C8-8F79F8A4AF93}"/>
              </a:ext>
            </a:extLst>
          </p:cNvPr>
          <p:cNvGraphicFramePr>
            <a:graphicFrameLocks noGrp="1"/>
          </p:cNvGraphicFramePr>
          <p:nvPr>
            <p:extLst>
              <p:ext uri="{D42A27DB-BD31-4B8C-83A1-F6EECF244321}">
                <p14:modId xmlns:p14="http://schemas.microsoft.com/office/powerpoint/2010/main" val="3898675195"/>
              </p:ext>
            </p:extLst>
          </p:nvPr>
        </p:nvGraphicFramePr>
        <p:xfrm>
          <a:off x="26284748" y="19708399"/>
          <a:ext cx="10896600" cy="5059680"/>
        </p:xfrm>
        <a:graphic>
          <a:graphicData uri="http://schemas.openxmlformats.org/drawingml/2006/table">
            <a:tbl>
              <a:tblPr firstRow="1" bandRow="1">
                <a:tableStyleId>{9D7B26C5-4107-4FEC-AEDC-1716B250A1EF}</a:tableStyleId>
              </a:tblPr>
              <a:tblGrid>
                <a:gridCol w="2179320">
                  <a:extLst>
                    <a:ext uri="{9D8B030D-6E8A-4147-A177-3AD203B41FA5}">
                      <a16:colId xmlns:a16="http://schemas.microsoft.com/office/drawing/2014/main" val="660413162"/>
                    </a:ext>
                  </a:extLst>
                </a:gridCol>
                <a:gridCol w="2179320">
                  <a:extLst>
                    <a:ext uri="{9D8B030D-6E8A-4147-A177-3AD203B41FA5}">
                      <a16:colId xmlns:a16="http://schemas.microsoft.com/office/drawing/2014/main" val="1538354393"/>
                    </a:ext>
                  </a:extLst>
                </a:gridCol>
                <a:gridCol w="2179320">
                  <a:extLst>
                    <a:ext uri="{9D8B030D-6E8A-4147-A177-3AD203B41FA5}">
                      <a16:colId xmlns:a16="http://schemas.microsoft.com/office/drawing/2014/main" val="320702012"/>
                    </a:ext>
                  </a:extLst>
                </a:gridCol>
                <a:gridCol w="2179320">
                  <a:extLst>
                    <a:ext uri="{9D8B030D-6E8A-4147-A177-3AD203B41FA5}">
                      <a16:colId xmlns:a16="http://schemas.microsoft.com/office/drawing/2014/main" val="4215333580"/>
                    </a:ext>
                  </a:extLst>
                </a:gridCol>
                <a:gridCol w="2179320">
                  <a:extLst>
                    <a:ext uri="{9D8B030D-6E8A-4147-A177-3AD203B41FA5}">
                      <a16:colId xmlns:a16="http://schemas.microsoft.com/office/drawing/2014/main" val="2495221533"/>
                    </a:ext>
                  </a:extLst>
                </a:gridCol>
              </a:tblGrid>
              <a:tr h="593166">
                <a:tc gridSpan="5">
                  <a:txBody>
                    <a:bodyPr/>
                    <a:lstStyle/>
                    <a:p>
                      <a:pPr algn="ctr"/>
                      <a:r>
                        <a:rPr lang="en-US" sz="3400" dirty="0">
                          <a:solidFill>
                            <a:schemeClr val="bg1"/>
                          </a:solidFill>
                        </a:rPr>
                        <a:t>RMSE for Week 1 by Cluster</a:t>
                      </a:r>
                    </a:p>
                  </a:txBody>
                  <a:tcPr>
                    <a:lnB w="12700" cap="flat" cmpd="sng" algn="ctr">
                      <a:solidFill>
                        <a:schemeClr val="tx1"/>
                      </a:solidFill>
                      <a:prstDash val="solid"/>
                      <a:round/>
                      <a:headEnd type="none" w="med" len="med"/>
                      <a:tailEnd type="none" w="med" len="med"/>
                    </a:lnB>
                    <a:solidFill>
                      <a:srgbClr val="CB2433"/>
                    </a:solidFill>
                  </a:tcPr>
                </a:tc>
                <a:tc hMerge="1">
                  <a:txBody>
                    <a:bodyPr/>
                    <a:lstStyle/>
                    <a:p>
                      <a:pPr algn="ctr"/>
                      <a:endParaRPr lang="en-US" sz="3400" dirty="0"/>
                    </a:p>
                  </a:txBody>
                  <a:tcPr/>
                </a:tc>
                <a:tc hMerge="1">
                  <a:txBody>
                    <a:bodyPr/>
                    <a:lstStyle/>
                    <a:p>
                      <a:endParaRPr lang="en-US"/>
                    </a:p>
                  </a:txBody>
                  <a:tcPr/>
                </a:tc>
                <a:tc hMerge="1">
                  <a:txBody>
                    <a:bodyPr/>
                    <a:lstStyle/>
                    <a:p>
                      <a:pPr algn="ctr"/>
                      <a:endParaRPr lang="en-US" sz="3400" dirty="0"/>
                    </a:p>
                  </a:txBody>
                  <a:tcPr/>
                </a:tc>
                <a:tc hMerge="1">
                  <a:txBody>
                    <a:bodyPr/>
                    <a:lstStyle/>
                    <a:p>
                      <a:endParaRPr lang="en-US"/>
                    </a:p>
                  </a:txBody>
                  <a:tcPr/>
                </a:tc>
                <a:extLst>
                  <a:ext uri="{0D108BD9-81ED-4DB2-BD59-A6C34878D82A}">
                    <a16:rowId xmlns:a16="http://schemas.microsoft.com/office/drawing/2014/main" val="561808109"/>
                  </a:ext>
                </a:extLst>
              </a:tr>
              <a:tr h="593166">
                <a:tc>
                  <a:txBody>
                    <a:bodyPr/>
                    <a:lstStyle/>
                    <a:p>
                      <a:pPr algn="ctr"/>
                      <a:endParaRPr lang="en-US" sz="3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a:r>
                        <a:rPr lang="en-US" sz="3400" dirty="0"/>
                        <a:t>Intersection 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sz="3400" dirty="0"/>
                    </a:p>
                  </a:txBody>
                  <a:tcPr/>
                </a:tc>
                <a:tc gridSpan="2">
                  <a:txBody>
                    <a:bodyPr/>
                    <a:lstStyle/>
                    <a:p>
                      <a:pPr algn="ctr"/>
                      <a:r>
                        <a:rPr lang="en-US" sz="3400" dirty="0"/>
                        <a:t>Linear Interpolation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sz="3400" dirty="0"/>
                    </a:p>
                  </a:txBody>
                  <a:tcPr/>
                </a:tc>
                <a:extLst>
                  <a:ext uri="{0D108BD9-81ED-4DB2-BD59-A6C34878D82A}">
                    <a16:rowId xmlns:a16="http://schemas.microsoft.com/office/drawing/2014/main" val="3063278865"/>
                  </a:ext>
                </a:extLst>
              </a:tr>
              <a:tr h="533849">
                <a:tc>
                  <a:txBody>
                    <a:bodyPr/>
                    <a:lstStyle/>
                    <a:p>
                      <a:pPr algn="ctr"/>
                      <a:r>
                        <a:rPr lang="en-US" sz="3000" dirty="0"/>
                        <a:t>Cluster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000" dirty="0"/>
                        <a:t>X</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000" dirty="0"/>
                        <a:t>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000" dirty="0"/>
                        <a:t>X</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000" dirty="0"/>
                        <a:t>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2075988"/>
                  </a:ext>
                </a:extLst>
              </a:tr>
              <a:tr h="533849">
                <a:tc>
                  <a:txBody>
                    <a:bodyPr/>
                    <a:lstStyle/>
                    <a:p>
                      <a:pPr algn="ctr"/>
                      <a:r>
                        <a:rPr lang="en-US" sz="3000"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3000" dirty="0"/>
                        <a:t>3.137</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sz="3000" dirty="0"/>
                        <a:t>4.276</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3000" dirty="0"/>
                        <a:t>3.199</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sz="3000" dirty="0"/>
                        <a:t>13.042</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634212538"/>
                  </a:ext>
                </a:extLst>
              </a:tr>
              <a:tr h="533849">
                <a:tc>
                  <a:txBody>
                    <a:bodyPr/>
                    <a:lstStyle/>
                    <a:p>
                      <a:pPr algn="ctr"/>
                      <a:r>
                        <a:rPr lang="en-US" sz="3000"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3000" dirty="0"/>
                        <a:t>4.364</a:t>
                      </a:r>
                    </a:p>
                  </a:txBody>
                  <a:tcPr>
                    <a:lnL w="12700" cap="flat" cmpd="sng" algn="ctr">
                      <a:solidFill>
                        <a:schemeClr val="tx1"/>
                      </a:solidFill>
                      <a:prstDash val="solid"/>
                      <a:round/>
                      <a:headEnd type="none" w="med" len="med"/>
                      <a:tailEnd type="none" w="med" len="med"/>
                    </a:lnL>
                  </a:tcPr>
                </a:tc>
                <a:tc>
                  <a:txBody>
                    <a:bodyPr/>
                    <a:lstStyle/>
                    <a:p>
                      <a:pPr algn="ctr"/>
                      <a:r>
                        <a:rPr lang="en-US" sz="3000" dirty="0"/>
                        <a:t>4.622</a:t>
                      </a:r>
                    </a:p>
                  </a:txBody>
                  <a:tcPr>
                    <a:lnR w="12700" cap="flat" cmpd="sng" algn="ctr">
                      <a:solidFill>
                        <a:schemeClr val="tx1"/>
                      </a:solidFill>
                      <a:prstDash val="solid"/>
                      <a:round/>
                      <a:headEnd type="none" w="med" len="med"/>
                      <a:tailEnd type="none" w="med" len="med"/>
                    </a:lnR>
                  </a:tcPr>
                </a:tc>
                <a:tc>
                  <a:txBody>
                    <a:bodyPr/>
                    <a:lstStyle/>
                    <a:p>
                      <a:pPr algn="ctr"/>
                      <a:r>
                        <a:rPr lang="en-US" sz="3000" dirty="0"/>
                        <a:t>0.187</a:t>
                      </a:r>
                    </a:p>
                  </a:txBody>
                  <a:tcPr>
                    <a:lnL w="12700" cap="flat" cmpd="sng" algn="ctr">
                      <a:solidFill>
                        <a:schemeClr val="tx1"/>
                      </a:solidFill>
                      <a:prstDash val="solid"/>
                      <a:round/>
                      <a:headEnd type="none" w="med" len="med"/>
                      <a:tailEnd type="none" w="med" len="med"/>
                    </a:lnL>
                  </a:tcPr>
                </a:tc>
                <a:tc>
                  <a:txBody>
                    <a:bodyPr/>
                    <a:lstStyle/>
                    <a:p>
                      <a:pPr algn="ctr"/>
                      <a:r>
                        <a:rPr lang="en-US" sz="3000" dirty="0"/>
                        <a:t>0.359</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717224895"/>
                  </a:ext>
                </a:extLst>
              </a:tr>
              <a:tr h="533849">
                <a:tc>
                  <a:txBody>
                    <a:bodyPr/>
                    <a:lstStyle/>
                    <a:p>
                      <a:pPr algn="ctr"/>
                      <a:r>
                        <a:rPr lang="en-US" sz="3000"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3000" dirty="0"/>
                        <a:t>2.647</a:t>
                      </a:r>
                    </a:p>
                  </a:txBody>
                  <a:tcPr>
                    <a:lnL w="12700" cap="flat" cmpd="sng" algn="ctr">
                      <a:solidFill>
                        <a:schemeClr val="tx1"/>
                      </a:solidFill>
                      <a:prstDash val="solid"/>
                      <a:round/>
                      <a:headEnd type="none" w="med" len="med"/>
                      <a:tailEnd type="none" w="med" len="med"/>
                    </a:lnL>
                  </a:tcPr>
                </a:tc>
                <a:tc>
                  <a:txBody>
                    <a:bodyPr/>
                    <a:lstStyle/>
                    <a:p>
                      <a:pPr algn="ctr"/>
                      <a:r>
                        <a:rPr lang="en-US" sz="3000" dirty="0"/>
                        <a:t>3.139</a:t>
                      </a:r>
                    </a:p>
                  </a:txBody>
                  <a:tcPr>
                    <a:lnR w="12700" cap="flat" cmpd="sng" algn="ctr">
                      <a:solidFill>
                        <a:schemeClr val="tx1"/>
                      </a:solidFill>
                      <a:prstDash val="solid"/>
                      <a:round/>
                      <a:headEnd type="none" w="med" len="med"/>
                      <a:tailEnd type="none" w="med" len="med"/>
                    </a:lnR>
                  </a:tcPr>
                </a:tc>
                <a:tc>
                  <a:txBody>
                    <a:bodyPr/>
                    <a:lstStyle/>
                    <a:p>
                      <a:pPr algn="ctr"/>
                      <a:r>
                        <a:rPr lang="en-US" sz="3000" dirty="0"/>
                        <a:t>1.314</a:t>
                      </a:r>
                    </a:p>
                  </a:txBody>
                  <a:tcPr>
                    <a:lnL w="12700" cap="flat" cmpd="sng" algn="ctr">
                      <a:solidFill>
                        <a:schemeClr val="tx1"/>
                      </a:solidFill>
                      <a:prstDash val="solid"/>
                      <a:round/>
                      <a:headEnd type="none" w="med" len="med"/>
                      <a:tailEnd type="none" w="med" len="med"/>
                    </a:lnL>
                  </a:tcPr>
                </a:tc>
                <a:tc>
                  <a:txBody>
                    <a:bodyPr/>
                    <a:lstStyle/>
                    <a:p>
                      <a:pPr algn="ctr"/>
                      <a:r>
                        <a:rPr lang="en-US" sz="3000" dirty="0"/>
                        <a:t>3.066</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51960"/>
                  </a:ext>
                </a:extLst>
              </a:tr>
              <a:tr h="533849">
                <a:tc>
                  <a:txBody>
                    <a:bodyPr/>
                    <a:lstStyle/>
                    <a:p>
                      <a:pPr algn="ctr"/>
                      <a:r>
                        <a:rPr lang="en-US" sz="3000" dirty="0"/>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3000" dirty="0"/>
                        <a:t>3.006</a:t>
                      </a:r>
                    </a:p>
                  </a:txBody>
                  <a:tcPr>
                    <a:lnL w="12700" cap="flat" cmpd="sng" algn="ctr">
                      <a:solidFill>
                        <a:schemeClr val="tx1"/>
                      </a:solidFill>
                      <a:prstDash val="solid"/>
                      <a:round/>
                      <a:headEnd type="none" w="med" len="med"/>
                      <a:tailEnd type="none" w="med" len="med"/>
                    </a:lnL>
                  </a:tcPr>
                </a:tc>
                <a:tc>
                  <a:txBody>
                    <a:bodyPr/>
                    <a:lstStyle/>
                    <a:p>
                      <a:pPr algn="ctr"/>
                      <a:r>
                        <a:rPr lang="en-US" sz="3000" dirty="0"/>
                        <a:t>2.873</a:t>
                      </a:r>
                    </a:p>
                  </a:txBody>
                  <a:tcPr>
                    <a:lnR w="12700" cap="flat" cmpd="sng" algn="ctr">
                      <a:solidFill>
                        <a:schemeClr val="tx1"/>
                      </a:solidFill>
                      <a:prstDash val="solid"/>
                      <a:round/>
                      <a:headEnd type="none" w="med" len="med"/>
                      <a:tailEnd type="none" w="med" len="med"/>
                    </a:lnR>
                  </a:tcPr>
                </a:tc>
                <a:tc>
                  <a:txBody>
                    <a:bodyPr/>
                    <a:lstStyle/>
                    <a:p>
                      <a:pPr algn="ctr"/>
                      <a:r>
                        <a:rPr lang="en-US" sz="3000"/>
                        <a:t>1.396</a:t>
                      </a:r>
                      <a:endParaRPr lang="en-US" sz="3000" dirty="0"/>
                    </a:p>
                  </a:txBody>
                  <a:tcPr>
                    <a:lnL w="12700" cap="flat" cmpd="sng" algn="ctr">
                      <a:solidFill>
                        <a:schemeClr val="tx1"/>
                      </a:solidFill>
                      <a:prstDash val="solid"/>
                      <a:round/>
                      <a:headEnd type="none" w="med" len="med"/>
                      <a:tailEnd type="none" w="med" len="med"/>
                    </a:lnL>
                  </a:tcPr>
                </a:tc>
                <a:tc>
                  <a:txBody>
                    <a:bodyPr/>
                    <a:lstStyle/>
                    <a:p>
                      <a:pPr algn="ctr"/>
                      <a:r>
                        <a:rPr lang="en-US" sz="3000" dirty="0"/>
                        <a:t>2.442</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108381678"/>
                  </a:ext>
                </a:extLst>
              </a:tr>
              <a:tr h="533849">
                <a:tc>
                  <a:txBody>
                    <a:bodyPr/>
                    <a:lstStyle/>
                    <a:p>
                      <a:pPr algn="ctr"/>
                      <a:r>
                        <a:rPr lang="en-US" sz="3000" dirty="0"/>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3000" dirty="0"/>
                        <a:t>3.946</a:t>
                      </a:r>
                    </a:p>
                  </a:txBody>
                  <a:tcPr>
                    <a:lnL w="12700" cap="flat" cmpd="sng" algn="ctr">
                      <a:solidFill>
                        <a:schemeClr val="tx1"/>
                      </a:solidFill>
                      <a:prstDash val="solid"/>
                      <a:round/>
                      <a:headEnd type="none" w="med" len="med"/>
                      <a:tailEnd type="none" w="med" len="med"/>
                    </a:lnL>
                  </a:tcPr>
                </a:tc>
                <a:tc>
                  <a:txBody>
                    <a:bodyPr/>
                    <a:lstStyle/>
                    <a:p>
                      <a:pPr algn="ctr"/>
                      <a:r>
                        <a:rPr lang="en-US" sz="3000" dirty="0"/>
                        <a:t>3.561</a:t>
                      </a:r>
                    </a:p>
                  </a:txBody>
                  <a:tcPr>
                    <a:lnR w="12700" cap="flat" cmpd="sng" algn="ctr">
                      <a:solidFill>
                        <a:schemeClr val="tx1"/>
                      </a:solidFill>
                      <a:prstDash val="solid"/>
                      <a:round/>
                      <a:headEnd type="none" w="med" len="med"/>
                      <a:tailEnd type="none" w="med" len="med"/>
                    </a:lnR>
                  </a:tcPr>
                </a:tc>
                <a:tc>
                  <a:txBody>
                    <a:bodyPr/>
                    <a:lstStyle/>
                    <a:p>
                      <a:pPr algn="ctr"/>
                      <a:r>
                        <a:rPr lang="en-US" sz="3000" dirty="0"/>
                        <a:t>0.74</a:t>
                      </a:r>
                    </a:p>
                  </a:txBody>
                  <a:tcPr>
                    <a:lnL w="12700" cap="flat" cmpd="sng" algn="ctr">
                      <a:solidFill>
                        <a:schemeClr val="tx1"/>
                      </a:solidFill>
                      <a:prstDash val="solid"/>
                      <a:round/>
                      <a:headEnd type="none" w="med" len="med"/>
                      <a:tailEnd type="none" w="med" len="med"/>
                    </a:lnL>
                  </a:tcPr>
                </a:tc>
                <a:tc>
                  <a:txBody>
                    <a:bodyPr/>
                    <a:lstStyle/>
                    <a:p>
                      <a:pPr algn="ctr"/>
                      <a:r>
                        <a:rPr lang="en-US" sz="3000" dirty="0"/>
                        <a:t>3.036</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648728778"/>
                  </a:ext>
                </a:extLst>
              </a:tr>
              <a:tr h="533849">
                <a:tc>
                  <a:txBody>
                    <a:bodyPr/>
                    <a:lstStyle/>
                    <a:p>
                      <a:pPr algn="ctr"/>
                      <a:r>
                        <a:rPr lang="en-US" sz="3000" dirty="0"/>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3000" dirty="0"/>
                        <a:t>3.109</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3000" dirty="0"/>
                        <a:t>3.08</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en-US" sz="3000" dirty="0"/>
                        <a:t>1.876</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3000" dirty="0"/>
                        <a:t>5.459</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77888117"/>
                  </a:ext>
                </a:extLst>
              </a:tr>
            </a:tbl>
          </a:graphicData>
        </a:graphic>
      </p:graphicFrame>
      <p:graphicFrame>
        <p:nvGraphicFramePr>
          <p:cNvPr id="24" name="Table 28">
            <a:extLst>
              <a:ext uri="{FF2B5EF4-FFF2-40B4-BE49-F238E27FC236}">
                <a16:creationId xmlns:a16="http://schemas.microsoft.com/office/drawing/2014/main" id="{04D3CAEE-E4B9-FEB1-6198-0D17AE7B07C2}"/>
              </a:ext>
            </a:extLst>
          </p:cNvPr>
          <p:cNvGraphicFramePr>
            <a:graphicFrameLocks noGrp="1"/>
          </p:cNvGraphicFramePr>
          <p:nvPr>
            <p:extLst>
              <p:ext uri="{D42A27DB-BD31-4B8C-83A1-F6EECF244321}">
                <p14:modId xmlns:p14="http://schemas.microsoft.com/office/powerpoint/2010/main" val="2825663676"/>
              </p:ext>
            </p:extLst>
          </p:nvPr>
        </p:nvGraphicFramePr>
        <p:xfrm>
          <a:off x="26290392" y="15687028"/>
          <a:ext cx="11005538" cy="3413760"/>
        </p:xfrm>
        <a:graphic>
          <a:graphicData uri="http://schemas.openxmlformats.org/drawingml/2006/table">
            <a:tbl>
              <a:tblPr firstRow="1" bandRow="1">
                <a:tableStyleId>{9D7B26C5-4107-4FEC-AEDC-1716B250A1EF}</a:tableStyleId>
              </a:tblPr>
              <a:tblGrid>
                <a:gridCol w="2303096">
                  <a:extLst>
                    <a:ext uri="{9D8B030D-6E8A-4147-A177-3AD203B41FA5}">
                      <a16:colId xmlns:a16="http://schemas.microsoft.com/office/drawing/2014/main" val="660413162"/>
                    </a:ext>
                  </a:extLst>
                </a:gridCol>
                <a:gridCol w="2303096">
                  <a:extLst>
                    <a:ext uri="{9D8B030D-6E8A-4147-A177-3AD203B41FA5}">
                      <a16:colId xmlns:a16="http://schemas.microsoft.com/office/drawing/2014/main" val="1538354393"/>
                    </a:ext>
                  </a:extLst>
                </a:gridCol>
                <a:gridCol w="1793154">
                  <a:extLst>
                    <a:ext uri="{9D8B030D-6E8A-4147-A177-3AD203B41FA5}">
                      <a16:colId xmlns:a16="http://schemas.microsoft.com/office/drawing/2014/main" val="320702012"/>
                    </a:ext>
                  </a:extLst>
                </a:gridCol>
                <a:gridCol w="2303096">
                  <a:extLst>
                    <a:ext uri="{9D8B030D-6E8A-4147-A177-3AD203B41FA5}">
                      <a16:colId xmlns:a16="http://schemas.microsoft.com/office/drawing/2014/main" val="4215333580"/>
                    </a:ext>
                  </a:extLst>
                </a:gridCol>
                <a:gridCol w="2303096">
                  <a:extLst>
                    <a:ext uri="{9D8B030D-6E8A-4147-A177-3AD203B41FA5}">
                      <a16:colId xmlns:a16="http://schemas.microsoft.com/office/drawing/2014/main" val="2495221533"/>
                    </a:ext>
                  </a:extLst>
                </a:gridCol>
              </a:tblGrid>
              <a:tr h="593166">
                <a:tc gridSpan="5">
                  <a:txBody>
                    <a:bodyPr/>
                    <a:lstStyle/>
                    <a:p>
                      <a:pPr algn="ctr"/>
                      <a:r>
                        <a:rPr lang="en-US" sz="3400" dirty="0">
                          <a:solidFill>
                            <a:schemeClr val="bg1"/>
                          </a:solidFill>
                        </a:rPr>
                        <a:t>RMSE for Interpolation Methods</a:t>
                      </a:r>
                    </a:p>
                  </a:txBody>
                  <a:tcPr>
                    <a:lnB w="12700" cap="flat" cmpd="sng" algn="ctr">
                      <a:solidFill>
                        <a:schemeClr val="tx1"/>
                      </a:solidFill>
                      <a:prstDash val="solid"/>
                      <a:round/>
                      <a:headEnd type="none" w="med" len="med"/>
                      <a:tailEnd type="none" w="med" len="med"/>
                    </a:lnB>
                    <a:solidFill>
                      <a:srgbClr val="CB2433"/>
                    </a:solidFill>
                  </a:tcPr>
                </a:tc>
                <a:tc hMerge="1">
                  <a:txBody>
                    <a:bodyPr/>
                    <a:lstStyle/>
                    <a:p>
                      <a:pPr algn="ctr"/>
                      <a:endParaRPr lang="en-US" sz="3400" dirty="0"/>
                    </a:p>
                  </a:txBody>
                  <a:tcPr/>
                </a:tc>
                <a:tc hMerge="1">
                  <a:txBody>
                    <a:bodyPr/>
                    <a:lstStyle/>
                    <a:p>
                      <a:endParaRPr lang="en-US"/>
                    </a:p>
                  </a:txBody>
                  <a:tcPr/>
                </a:tc>
                <a:tc hMerge="1">
                  <a:txBody>
                    <a:bodyPr/>
                    <a:lstStyle/>
                    <a:p>
                      <a:pPr algn="ctr"/>
                      <a:endParaRPr lang="en-US" sz="3400" dirty="0"/>
                    </a:p>
                  </a:txBody>
                  <a:tcPr/>
                </a:tc>
                <a:tc hMerge="1">
                  <a:txBody>
                    <a:bodyPr/>
                    <a:lstStyle/>
                    <a:p>
                      <a:endParaRPr lang="en-US"/>
                    </a:p>
                  </a:txBody>
                  <a:tcPr/>
                </a:tc>
                <a:extLst>
                  <a:ext uri="{0D108BD9-81ED-4DB2-BD59-A6C34878D82A}">
                    <a16:rowId xmlns:a16="http://schemas.microsoft.com/office/drawing/2014/main" val="561808109"/>
                  </a:ext>
                </a:extLst>
              </a:tr>
              <a:tr h="593166">
                <a:tc>
                  <a:txBody>
                    <a:bodyPr/>
                    <a:lstStyle/>
                    <a:p>
                      <a:pPr algn="ctr"/>
                      <a:endParaRPr lang="en-US" sz="3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gridSpan="2">
                  <a:txBody>
                    <a:bodyPr/>
                    <a:lstStyle/>
                    <a:p>
                      <a:pPr algn="ctr"/>
                      <a:r>
                        <a:rPr lang="en-US" sz="3400" dirty="0"/>
                        <a:t>Intersection 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sz="3400" dirty="0"/>
                    </a:p>
                  </a:txBody>
                  <a:tcPr/>
                </a:tc>
                <a:tc gridSpan="2">
                  <a:txBody>
                    <a:bodyPr/>
                    <a:lstStyle/>
                    <a:p>
                      <a:pPr algn="ctr"/>
                      <a:r>
                        <a:rPr lang="en-US" sz="3400" dirty="0"/>
                        <a:t>Linear Interpolation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sz="3400" dirty="0"/>
                    </a:p>
                  </a:txBody>
                  <a:tcPr/>
                </a:tc>
                <a:extLst>
                  <a:ext uri="{0D108BD9-81ED-4DB2-BD59-A6C34878D82A}">
                    <a16:rowId xmlns:a16="http://schemas.microsoft.com/office/drawing/2014/main" val="3063278865"/>
                  </a:ext>
                </a:extLst>
              </a:tr>
              <a:tr h="533849">
                <a:tc>
                  <a:txBody>
                    <a:bodyPr/>
                    <a:lstStyle/>
                    <a:p>
                      <a:pPr algn="ctr"/>
                      <a:r>
                        <a:rPr lang="en-US" sz="3000" dirty="0"/>
                        <a:t>Week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000" dirty="0"/>
                        <a:t>X</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000" dirty="0"/>
                        <a:t>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000" dirty="0"/>
                        <a:t>X</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3000" dirty="0"/>
                        <a:t>Y</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62075988"/>
                  </a:ext>
                </a:extLst>
              </a:tr>
              <a:tr h="533849">
                <a:tc>
                  <a:txBody>
                    <a:bodyPr/>
                    <a:lstStyle/>
                    <a:p>
                      <a:pPr algn="ctr"/>
                      <a:r>
                        <a:rPr lang="en-US" sz="3000" dirty="0"/>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3000" dirty="0"/>
                        <a:t>3.141</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sz="3000" dirty="0"/>
                        <a:t>3.228</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3000" dirty="0"/>
                        <a:t>1.52</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sz="3000" dirty="0"/>
                        <a:t>4.098</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634212538"/>
                  </a:ext>
                </a:extLst>
              </a:tr>
              <a:tr h="533849">
                <a:tc>
                  <a:txBody>
                    <a:bodyPr/>
                    <a:lstStyle/>
                    <a:p>
                      <a:pPr algn="ctr"/>
                      <a:r>
                        <a:rPr lang="en-US" sz="3000" dirty="0"/>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3000" dirty="0"/>
                        <a:t>3.135</a:t>
                      </a:r>
                    </a:p>
                  </a:txBody>
                  <a:tcPr>
                    <a:lnL w="12700" cap="flat" cmpd="sng" algn="ctr">
                      <a:solidFill>
                        <a:schemeClr val="tx1"/>
                      </a:solidFill>
                      <a:prstDash val="solid"/>
                      <a:round/>
                      <a:headEnd type="none" w="med" len="med"/>
                      <a:tailEnd type="none" w="med" len="med"/>
                    </a:lnL>
                  </a:tcPr>
                </a:tc>
                <a:tc>
                  <a:txBody>
                    <a:bodyPr/>
                    <a:lstStyle/>
                    <a:p>
                      <a:pPr algn="ctr"/>
                      <a:r>
                        <a:rPr lang="en-US" sz="3000" dirty="0"/>
                        <a:t>3.063</a:t>
                      </a:r>
                    </a:p>
                  </a:txBody>
                  <a:tcPr>
                    <a:lnR w="12700" cap="flat" cmpd="sng" algn="ctr">
                      <a:solidFill>
                        <a:schemeClr val="tx1"/>
                      </a:solidFill>
                      <a:prstDash val="solid"/>
                      <a:round/>
                      <a:headEnd type="none" w="med" len="med"/>
                      <a:tailEnd type="none" w="med" len="med"/>
                    </a:lnR>
                  </a:tcPr>
                </a:tc>
                <a:tc>
                  <a:txBody>
                    <a:bodyPr/>
                    <a:lstStyle/>
                    <a:p>
                      <a:pPr algn="ctr"/>
                      <a:r>
                        <a:rPr lang="en-US" sz="3000" dirty="0"/>
                        <a:t>1.984</a:t>
                      </a:r>
                    </a:p>
                  </a:txBody>
                  <a:tcPr>
                    <a:lnL w="12700" cap="flat" cmpd="sng" algn="ctr">
                      <a:solidFill>
                        <a:schemeClr val="tx1"/>
                      </a:solidFill>
                      <a:prstDash val="solid"/>
                      <a:round/>
                      <a:headEnd type="none" w="med" len="med"/>
                      <a:tailEnd type="none" w="med" len="med"/>
                    </a:lnL>
                  </a:tcPr>
                </a:tc>
                <a:tc>
                  <a:txBody>
                    <a:bodyPr/>
                    <a:lstStyle/>
                    <a:p>
                      <a:pPr algn="ctr"/>
                      <a:r>
                        <a:rPr lang="en-US" sz="3000" dirty="0"/>
                        <a:t>1.399</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717224895"/>
                  </a:ext>
                </a:extLst>
              </a:tr>
              <a:tr h="533849">
                <a:tc>
                  <a:txBody>
                    <a:bodyPr/>
                    <a:lstStyle/>
                    <a:p>
                      <a:pPr algn="ctr"/>
                      <a:r>
                        <a:rPr lang="en-US" sz="3000" dirty="0"/>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3000" dirty="0"/>
                        <a:t>3.166</a:t>
                      </a:r>
                    </a:p>
                  </a:txBody>
                  <a:tcPr>
                    <a:lnL w="12700" cap="flat" cmpd="sng" algn="ctr">
                      <a:solidFill>
                        <a:schemeClr val="tx1"/>
                      </a:solidFill>
                      <a:prstDash val="solid"/>
                      <a:round/>
                      <a:headEnd type="none" w="med" len="med"/>
                      <a:tailEnd type="none" w="med" len="med"/>
                    </a:lnL>
                  </a:tcPr>
                </a:tc>
                <a:tc>
                  <a:txBody>
                    <a:bodyPr/>
                    <a:lstStyle/>
                    <a:p>
                      <a:pPr algn="ctr"/>
                      <a:r>
                        <a:rPr lang="en-US" sz="3000" dirty="0"/>
                        <a:t>3.081</a:t>
                      </a:r>
                    </a:p>
                  </a:txBody>
                  <a:tcPr>
                    <a:lnR w="12700" cap="flat" cmpd="sng" algn="ctr">
                      <a:solidFill>
                        <a:schemeClr val="tx1"/>
                      </a:solidFill>
                      <a:prstDash val="solid"/>
                      <a:round/>
                      <a:headEnd type="none" w="med" len="med"/>
                      <a:tailEnd type="none" w="med" len="med"/>
                    </a:lnR>
                  </a:tcPr>
                </a:tc>
                <a:tc>
                  <a:txBody>
                    <a:bodyPr/>
                    <a:lstStyle/>
                    <a:p>
                      <a:pPr algn="ctr"/>
                      <a:r>
                        <a:rPr lang="en-US" sz="3000" dirty="0"/>
                        <a:t>0.987</a:t>
                      </a:r>
                    </a:p>
                  </a:txBody>
                  <a:tcPr>
                    <a:lnL w="12700" cap="flat" cmpd="sng" algn="ctr">
                      <a:solidFill>
                        <a:schemeClr val="tx1"/>
                      </a:solidFill>
                      <a:prstDash val="solid"/>
                      <a:round/>
                      <a:headEnd type="none" w="med" len="med"/>
                      <a:tailEnd type="none" w="med" len="med"/>
                    </a:lnL>
                  </a:tcPr>
                </a:tc>
                <a:tc>
                  <a:txBody>
                    <a:bodyPr/>
                    <a:lstStyle/>
                    <a:p>
                      <a:pPr algn="ctr"/>
                      <a:r>
                        <a:rPr lang="en-US" sz="3000" dirty="0"/>
                        <a:t>1.189</a:t>
                      </a: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01151960"/>
                  </a:ext>
                </a:extLst>
              </a:tr>
            </a:tbl>
          </a:graphicData>
        </a:graphic>
      </p:graphicFrame>
    </p:spTree>
    <p:extLst>
      <p:ext uri="{BB962C8B-B14F-4D97-AF65-F5344CB8AC3E}">
        <p14:creationId xmlns:p14="http://schemas.microsoft.com/office/powerpoint/2010/main" val="17487723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533</TotalTime>
  <Words>729</Words>
  <Application>Microsoft Office PowerPoint</Application>
  <PresentationFormat>Custom</PresentationFormat>
  <Paragraphs>140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Slattery</dc:creator>
  <cp:lastModifiedBy>Alison Kleffner</cp:lastModifiedBy>
  <cp:revision>22</cp:revision>
  <dcterms:created xsi:type="dcterms:W3CDTF">2019-03-05T16:02:29Z</dcterms:created>
  <dcterms:modified xsi:type="dcterms:W3CDTF">2022-07-19T17:24:56Z</dcterms:modified>
</cp:coreProperties>
</file>

<file path=docProps/thumbnail.jpeg>
</file>